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7"/>
  </p:notesMasterIdLst>
  <p:handoutMasterIdLst>
    <p:handoutMasterId r:id="rId58"/>
  </p:handoutMasterIdLst>
  <p:sldIdLst>
    <p:sldId id="256" r:id="rId2"/>
    <p:sldId id="369" r:id="rId3"/>
    <p:sldId id="383" r:id="rId4"/>
    <p:sldId id="384" r:id="rId5"/>
    <p:sldId id="422" r:id="rId6"/>
    <p:sldId id="385" r:id="rId7"/>
    <p:sldId id="423" r:id="rId8"/>
    <p:sldId id="382" r:id="rId9"/>
    <p:sldId id="286" r:id="rId10"/>
    <p:sldId id="337" r:id="rId11"/>
    <p:sldId id="338" r:id="rId12"/>
    <p:sldId id="339" r:id="rId13"/>
    <p:sldId id="341" r:id="rId14"/>
    <p:sldId id="368" r:id="rId15"/>
    <p:sldId id="349" r:id="rId16"/>
    <p:sldId id="350" r:id="rId17"/>
    <p:sldId id="351" r:id="rId18"/>
    <p:sldId id="352" r:id="rId19"/>
    <p:sldId id="353" r:id="rId20"/>
    <p:sldId id="354" r:id="rId21"/>
    <p:sldId id="355" r:id="rId22"/>
    <p:sldId id="331" r:id="rId23"/>
    <p:sldId id="357" r:id="rId24"/>
    <p:sldId id="358" r:id="rId25"/>
    <p:sldId id="356" r:id="rId26"/>
    <p:sldId id="372" r:id="rId27"/>
    <p:sldId id="359" r:id="rId28"/>
    <p:sldId id="360" r:id="rId29"/>
    <p:sldId id="375" r:id="rId30"/>
    <p:sldId id="361" r:id="rId31"/>
    <p:sldId id="377" r:id="rId32"/>
    <p:sldId id="376" r:id="rId33"/>
    <p:sldId id="373" r:id="rId34"/>
    <p:sldId id="378" r:id="rId35"/>
    <p:sldId id="379" r:id="rId36"/>
    <p:sldId id="327" r:id="rId37"/>
    <p:sldId id="329" r:id="rId38"/>
    <p:sldId id="264" r:id="rId39"/>
    <p:sldId id="265" r:id="rId40"/>
    <p:sldId id="289" r:id="rId41"/>
    <p:sldId id="330" r:id="rId42"/>
    <p:sldId id="311" r:id="rId43"/>
    <p:sldId id="334" r:id="rId44"/>
    <p:sldId id="310" r:id="rId45"/>
    <p:sldId id="313" r:id="rId46"/>
    <p:sldId id="366" r:id="rId47"/>
    <p:sldId id="380" r:id="rId48"/>
    <p:sldId id="318" r:id="rId49"/>
    <p:sldId id="333" r:id="rId50"/>
    <p:sldId id="336" r:id="rId51"/>
    <p:sldId id="381" r:id="rId52"/>
    <p:sldId id="370" r:id="rId53"/>
    <p:sldId id="306" r:id="rId54"/>
    <p:sldId id="367" r:id="rId55"/>
    <p:sldId id="421" r:id="rId56"/>
  </p:sldIdLst>
  <p:sldSz cx="9144000" cy="6858000" type="screen4x3"/>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Calibri" panose="020F0502020204030204" pitchFamily="34" charset="0"/>
        <a:ea typeface="MS PGothic" panose="020B0600070205080204" pitchFamily="34" charset="-128"/>
        <a:cs typeface="+mn-cs"/>
      </a:defRPr>
    </a:lvl1pPr>
    <a:lvl2pPr marL="457200" algn="l" defTabSz="457200" rtl="0" eaLnBrk="0" fontAlgn="base" hangingPunct="0">
      <a:spcBef>
        <a:spcPct val="0"/>
      </a:spcBef>
      <a:spcAft>
        <a:spcPct val="0"/>
      </a:spcAft>
      <a:defRPr kern="1200">
        <a:solidFill>
          <a:schemeClr val="tx1"/>
        </a:solidFill>
        <a:latin typeface="Calibri" panose="020F0502020204030204" pitchFamily="34" charset="0"/>
        <a:ea typeface="MS PGothic" panose="020B0600070205080204" pitchFamily="34" charset="-128"/>
        <a:cs typeface="+mn-cs"/>
      </a:defRPr>
    </a:lvl2pPr>
    <a:lvl3pPr marL="914400" algn="l" defTabSz="457200" rtl="0" eaLnBrk="0" fontAlgn="base" hangingPunct="0">
      <a:spcBef>
        <a:spcPct val="0"/>
      </a:spcBef>
      <a:spcAft>
        <a:spcPct val="0"/>
      </a:spcAft>
      <a:defRPr kern="1200">
        <a:solidFill>
          <a:schemeClr val="tx1"/>
        </a:solidFill>
        <a:latin typeface="Calibri" panose="020F0502020204030204" pitchFamily="34" charset="0"/>
        <a:ea typeface="MS PGothic" panose="020B0600070205080204" pitchFamily="34" charset="-128"/>
        <a:cs typeface="+mn-cs"/>
      </a:defRPr>
    </a:lvl3pPr>
    <a:lvl4pPr marL="1371600" algn="l" defTabSz="457200" rtl="0" eaLnBrk="0" fontAlgn="base" hangingPunct="0">
      <a:spcBef>
        <a:spcPct val="0"/>
      </a:spcBef>
      <a:spcAft>
        <a:spcPct val="0"/>
      </a:spcAft>
      <a:defRPr kern="1200">
        <a:solidFill>
          <a:schemeClr val="tx1"/>
        </a:solidFill>
        <a:latin typeface="Calibri" panose="020F0502020204030204" pitchFamily="34" charset="0"/>
        <a:ea typeface="MS PGothic" panose="020B0600070205080204" pitchFamily="34" charset="-128"/>
        <a:cs typeface="+mn-cs"/>
      </a:defRPr>
    </a:lvl4pPr>
    <a:lvl5pPr marL="1828800" algn="l" defTabSz="457200" rtl="0" eaLnBrk="0" fontAlgn="base" hangingPunct="0">
      <a:spcBef>
        <a:spcPct val="0"/>
      </a:spcBef>
      <a:spcAft>
        <a:spcPct val="0"/>
      </a:spcAft>
      <a:defRPr kern="1200">
        <a:solidFill>
          <a:schemeClr val="tx1"/>
        </a:solidFill>
        <a:latin typeface="Calibri" panose="020F050202020403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Calibri" panose="020F050202020403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Calibri" panose="020F050202020403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Calibri" panose="020F050202020403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Calibri" panose="020F050202020403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608"/>
    <p:restoredTop sz="96279" autoAdjust="0"/>
  </p:normalViewPr>
  <p:slideViewPr>
    <p:cSldViewPr snapToGrid="0" snapToObjects="1">
      <p:cViewPr varScale="1">
        <p:scale>
          <a:sx n="145" d="100"/>
          <a:sy n="145" d="100"/>
        </p:scale>
        <p:origin x="1800" y="184"/>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177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handoutMaster" Target="handoutMasters/handout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7EA0CF5-F065-44BF-AE37-A0D428C719AE}"/>
              </a:ext>
            </a:extLst>
          </p:cNvPr>
          <p:cNvSpPr>
            <a:spLocks noGrp="1"/>
          </p:cNvSpPr>
          <p:nvPr>
            <p:ph type="hdr" sz="quarter"/>
          </p:nvPr>
        </p:nvSpPr>
        <p:spPr>
          <a:xfrm>
            <a:off x="0" y="0"/>
            <a:ext cx="2971800" cy="458788"/>
          </a:xfrm>
          <a:prstGeom prst="rect">
            <a:avLst/>
          </a:prstGeom>
        </p:spPr>
        <p:txBody>
          <a:bodyPr vert="horz" wrap="square" lIns="91440" tIns="45720" rIns="91440" bIns="45720" numCol="1" anchor="t" anchorCtr="0" compatLnSpc="1">
            <a:prstTxWarp prst="textNoShape">
              <a:avLst/>
            </a:prstTxWarp>
          </a:bodyPr>
          <a:lstStyle>
            <a:lvl1pPr eaLnBrk="1" hangingPunct="1">
              <a:defRPr sz="1200"/>
            </a:lvl1pPr>
          </a:lstStyle>
          <a:p>
            <a:endParaRPr lang="en-US" altLang="en-US" dirty="0"/>
          </a:p>
        </p:txBody>
      </p:sp>
      <p:sp>
        <p:nvSpPr>
          <p:cNvPr id="3" name="Date Placeholder 2">
            <a:extLst>
              <a:ext uri="{FF2B5EF4-FFF2-40B4-BE49-F238E27FC236}">
                <a16:creationId xmlns:a16="http://schemas.microsoft.com/office/drawing/2014/main" id="{73CD7116-720C-4D05-80B9-BA5980B851A5}"/>
              </a:ext>
            </a:extLst>
          </p:cNvPr>
          <p:cNvSpPr>
            <a:spLocks noGrp="1"/>
          </p:cNvSpPr>
          <p:nvPr>
            <p:ph type="dt" sz="quarter" idx="1"/>
          </p:nvPr>
        </p:nvSpPr>
        <p:spPr>
          <a:xfrm>
            <a:off x="3884613" y="0"/>
            <a:ext cx="2971800" cy="458788"/>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vl1pPr>
          </a:lstStyle>
          <a:p>
            <a:fld id="{191BDF21-EECF-4BAF-9392-19256264005E}" type="datetimeFigureOut">
              <a:rPr lang="en-US" altLang="en-US"/>
              <a:pPr/>
              <a:t>2/24/22</a:t>
            </a:fld>
            <a:endParaRPr lang="en-US" altLang="en-US" dirty="0"/>
          </a:p>
        </p:txBody>
      </p:sp>
      <p:sp>
        <p:nvSpPr>
          <p:cNvPr id="4" name="Footer Placeholder 3">
            <a:extLst>
              <a:ext uri="{FF2B5EF4-FFF2-40B4-BE49-F238E27FC236}">
                <a16:creationId xmlns:a16="http://schemas.microsoft.com/office/drawing/2014/main" id="{CE284626-DF6D-41CD-B060-2116A2F47987}"/>
              </a:ext>
            </a:extLst>
          </p:cNvPr>
          <p:cNvSpPr>
            <a:spLocks noGrp="1"/>
          </p:cNvSpPr>
          <p:nvPr>
            <p:ph type="ftr" sz="quarter" idx="2"/>
          </p:nvPr>
        </p:nvSpPr>
        <p:spPr>
          <a:xfrm>
            <a:off x="0" y="8685213"/>
            <a:ext cx="2971800" cy="458787"/>
          </a:xfrm>
          <a:prstGeom prst="rect">
            <a:avLst/>
          </a:prstGeom>
        </p:spPr>
        <p:txBody>
          <a:bodyPr vert="horz" wrap="square" lIns="91440" tIns="45720" rIns="91440" bIns="45720" numCol="1" anchor="b" anchorCtr="0" compatLnSpc="1">
            <a:prstTxWarp prst="textNoShape">
              <a:avLst/>
            </a:prstTxWarp>
          </a:bodyPr>
          <a:lstStyle>
            <a:lvl1pPr eaLnBrk="1" hangingPunct="1">
              <a:defRPr sz="1200"/>
            </a:lvl1pPr>
          </a:lstStyle>
          <a:p>
            <a:endParaRPr lang="en-US" altLang="en-US" dirty="0"/>
          </a:p>
        </p:txBody>
      </p:sp>
      <p:sp>
        <p:nvSpPr>
          <p:cNvPr id="5" name="Slide Number Placeholder 4">
            <a:extLst>
              <a:ext uri="{FF2B5EF4-FFF2-40B4-BE49-F238E27FC236}">
                <a16:creationId xmlns:a16="http://schemas.microsoft.com/office/drawing/2014/main" id="{A02A9D74-F909-469F-97C0-5B775172CA6C}"/>
              </a:ext>
            </a:extLst>
          </p:cNvPr>
          <p:cNvSpPr>
            <a:spLocks noGrp="1"/>
          </p:cNvSpPr>
          <p:nvPr>
            <p:ph type="sldNum" sz="quarter" idx="3"/>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fld id="{EF4F4793-2045-4CE7-8DA1-CB56A63309DE}" type="slidenum">
              <a:rPr lang="en-US" altLang="en-US"/>
              <a:pPr/>
              <a:t>‹#›</a:t>
            </a:fld>
            <a:endParaRPr lang="en-US" alt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2.png>
</file>

<file path=ppt/media/image3.tiff>
</file>

<file path=ppt/media/image4.tiff>
</file>

<file path=ppt/media/image6.tif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ACE35AA-1470-4498-AFCE-C22EF93BDE9C}"/>
              </a:ext>
            </a:extLst>
          </p:cNvPr>
          <p:cNvSpPr>
            <a:spLocks noGrp="1"/>
          </p:cNvSpPr>
          <p:nvPr>
            <p:ph type="hdr" sz="quarter"/>
          </p:nvPr>
        </p:nvSpPr>
        <p:spPr>
          <a:xfrm>
            <a:off x="0" y="0"/>
            <a:ext cx="2971800" cy="458788"/>
          </a:xfrm>
          <a:prstGeom prst="rect">
            <a:avLst/>
          </a:prstGeom>
        </p:spPr>
        <p:txBody>
          <a:bodyPr vert="horz" wrap="square" lIns="91440" tIns="45720" rIns="91440" bIns="45720" numCol="1" anchor="t" anchorCtr="0" compatLnSpc="1">
            <a:prstTxWarp prst="textNoShape">
              <a:avLst/>
            </a:prstTxWarp>
          </a:bodyPr>
          <a:lstStyle>
            <a:lvl1pPr eaLnBrk="1" hangingPunct="1">
              <a:defRPr sz="1200"/>
            </a:lvl1pPr>
          </a:lstStyle>
          <a:p>
            <a:endParaRPr lang="en-US" altLang="en-US" dirty="0"/>
          </a:p>
        </p:txBody>
      </p:sp>
      <p:sp>
        <p:nvSpPr>
          <p:cNvPr id="3" name="Date Placeholder 2">
            <a:extLst>
              <a:ext uri="{FF2B5EF4-FFF2-40B4-BE49-F238E27FC236}">
                <a16:creationId xmlns:a16="http://schemas.microsoft.com/office/drawing/2014/main" id="{86D26A4D-8DCB-4C8B-B212-A378B55C5B2E}"/>
              </a:ext>
            </a:extLst>
          </p:cNvPr>
          <p:cNvSpPr>
            <a:spLocks noGrp="1"/>
          </p:cNvSpPr>
          <p:nvPr>
            <p:ph type="dt" idx="1"/>
          </p:nvPr>
        </p:nvSpPr>
        <p:spPr>
          <a:xfrm>
            <a:off x="3884613" y="0"/>
            <a:ext cx="2971800" cy="458788"/>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vl1pPr>
          </a:lstStyle>
          <a:p>
            <a:fld id="{DA9B5126-6922-496D-A1B4-D5C0EA001357}" type="datetimeFigureOut">
              <a:rPr lang="en-US" altLang="en-US"/>
              <a:pPr/>
              <a:t>2/24/22</a:t>
            </a:fld>
            <a:endParaRPr lang="en-US" altLang="en-US" dirty="0"/>
          </a:p>
        </p:txBody>
      </p:sp>
      <p:sp>
        <p:nvSpPr>
          <p:cNvPr id="4" name="Slide Image Placeholder 3">
            <a:extLst>
              <a:ext uri="{FF2B5EF4-FFF2-40B4-BE49-F238E27FC236}">
                <a16:creationId xmlns:a16="http://schemas.microsoft.com/office/drawing/2014/main" id="{027ECC7F-BA9E-4086-AE62-B412670F6726}"/>
              </a:ext>
            </a:extLst>
          </p:cNvPr>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a:extLst>
              <a:ext uri="{FF2B5EF4-FFF2-40B4-BE49-F238E27FC236}">
                <a16:creationId xmlns:a16="http://schemas.microsoft.com/office/drawing/2014/main" id="{05705477-E10E-470F-BC08-761B87919B7E}"/>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ED7473FB-BCED-44B3-A380-3D61988EF055}"/>
              </a:ext>
            </a:extLst>
          </p:cNvPr>
          <p:cNvSpPr>
            <a:spLocks noGrp="1"/>
          </p:cNvSpPr>
          <p:nvPr>
            <p:ph type="ftr" sz="quarter" idx="4"/>
          </p:nvPr>
        </p:nvSpPr>
        <p:spPr>
          <a:xfrm>
            <a:off x="0" y="8685213"/>
            <a:ext cx="2971800" cy="458787"/>
          </a:xfrm>
          <a:prstGeom prst="rect">
            <a:avLst/>
          </a:prstGeom>
        </p:spPr>
        <p:txBody>
          <a:bodyPr vert="horz" wrap="square" lIns="91440" tIns="45720" rIns="91440" bIns="45720" numCol="1" anchor="b" anchorCtr="0" compatLnSpc="1">
            <a:prstTxWarp prst="textNoShape">
              <a:avLst/>
            </a:prstTxWarp>
          </a:bodyPr>
          <a:lstStyle>
            <a:lvl1pPr eaLnBrk="1" hangingPunct="1">
              <a:defRPr sz="1200"/>
            </a:lvl1pPr>
          </a:lstStyle>
          <a:p>
            <a:endParaRPr lang="en-US" altLang="en-US" dirty="0"/>
          </a:p>
        </p:txBody>
      </p:sp>
      <p:sp>
        <p:nvSpPr>
          <p:cNvPr id="7" name="Slide Number Placeholder 6">
            <a:extLst>
              <a:ext uri="{FF2B5EF4-FFF2-40B4-BE49-F238E27FC236}">
                <a16:creationId xmlns:a16="http://schemas.microsoft.com/office/drawing/2014/main" id="{5F3DA806-55D1-43AE-8A5F-FB3A55A6EC95}"/>
              </a:ext>
            </a:extLst>
          </p:cNvPr>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fld id="{095FC259-9122-4125-BE3C-490F1F6CBA21}" type="slidenum">
              <a:rPr lang="en-US" altLang="en-US"/>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95FC259-9122-4125-BE3C-490F1F6CBA21}" type="slidenum">
              <a:rPr lang="en-US" altLang="en-US" smtClean="0"/>
              <a:pPr/>
              <a:t>1</a:t>
            </a:fld>
            <a:endParaRPr lang="en-US" altLang="en-US" dirty="0"/>
          </a:p>
        </p:txBody>
      </p:sp>
    </p:spTree>
    <p:extLst>
      <p:ext uri="{BB962C8B-B14F-4D97-AF65-F5344CB8AC3E}">
        <p14:creationId xmlns:p14="http://schemas.microsoft.com/office/powerpoint/2010/main" val="16125303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a:extLst>
              <a:ext uri="{FF2B5EF4-FFF2-40B4-BE49-F238E27FC236}">
                <a16:creationId xmlns:a16="http://schemas.microsoft.com/office/drawing/2014/main" id="{56ECE4C1-A689-473A-877A-50C0CAD2FEE5}"/>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78" name="Notes Placeholder 2">
            <a:extLst>
              <a:ext uri="{FF2B5EF4-FFF2-40B4-BE49-F238E27FC236}">
                <a16:creationId xmlns:a16="http://schemas.microsoft.com/office/drawing/2014/main" id="{9C405B6A-8710-45F0-BFCF-1EA3530052E8}"/>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dirty="0"/>
          </a:p>
        </p:txBody>
      </p:sp>
      <p:sp>
        <p:nvSpPr>
          <p:cNvPr id="24579" name="Slide Number Placeholder 3">
            <a:extLst>
              <a:ext uri="{FF2B5EF4-FFF2-40B4-BE49-F238E27FC236}">
                <a16:creationId xmlns:a16="http://schemas.microsoft.com/office/drawing/2014/main" id="{43A12C9D-52F0-42DD-A771-C414B87396C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fld id="{712472AC-808F-4055-917E-5759B0E9DF86}" type="slidenum">
              <a:rPr lang="en-US" altLang="en-US"/>
              <a:pPr/>
              <a:t>44</a:t>
            </a:fld>
            <a:endParaRPr lang="en-US" altLang="en-US" dirty="0"/>
          </a:p>
        </p:txBody>
      </p:sp>
    </p:spTree>
    <p:extLst>
      <p:ext uri="{BB962C8B-B14F-4D97-AF65-F5344CB8AC3E}">
        <p14:creationId xmlns:p14="http://schemas.microsoft.com/office/powerpoint/2010/main" val="16186630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95FC259-9122-4125-BE3C-490F1F6CBA21}" type="slidenum">
              <a:rPr lang="en-US" altLang="en-US" smtClean="0"/>
              <a:pPr/>
              <a:t>52</a:t>
            </a:fld>
            <a:endParaRPr lang="en-US" altLang="en-US" dirty="0"/>
          </a:p>
        </p:txBody>
      </p:sp>
    </p:spTree>
    <p:extLst>
      <p:ext uri="{BB962C8B-B14F-4D97-AF65-F5344CB8AC3E}">
        <p14:creationId xmlns:p14="http://schemas.microsoft.com/office/powerpoint/2010/main" val="3777816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a:extLst>
              <a:ext uri="{FF2B5EF4-FFF2-40B4-BE49-F238E27FC236}">
                <a16:creationId xmlns:a16="http://schemas.microsoft.com/office/drawing/2014/main" id="{76CD2651-628F-44AD-961C-6EA10FCA9439}"/>
              </a:ext>
            </a:extLst>
          </p:cNvPr>
          <p:cNvSpPr>
            <a:spLocks noGrp="1"/>
          </p:cNvSpPr>
          <p:nvPr>
            <p:ph type="dt" sz="half" idx="10"/>
          </p:nvPr>
        </p:nvSpPr>
        <p:spPr>
          <a:xfrm>
            <a:off x="457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DB73FA08-D4AB-48FF-A74A-99381E5A6319}" type="datetimeFigureOut">
              <a:rPr lang="en-US" altLang="en-US"/>
              <a:pPr/>
              <a:t>2/24/22</a:t>
            </a:fld>
            <a:endParaRPr lang="en-US" altLang="en-US" dirty="0"/>
          </a:p>
        </p:txBody>
      </p:sp>
      <p:sp>
        <p:nvSpPr>
          <p:cNvPr id="5" name="Footer Placeholder 4">
            <a:extLst>
              <a:ext uri="{FF2B5EF4-FFF2-40B4-BE49-F238E27FC236}">
                <a16:creationId xmlns:a16="http://schemas.microsoft.com/office/drawing/2014/main" id="{98E22AC7-9F26-4A43-8B6B-FA804D879B8E}"/>
              </a:ext>
            </a:extLst>
          </p:cNvPr>
          <p:cNvSpPr>
            <a:spLocks noGrp="1"/>
          </p:cNvSpPr>
          <p:nvPr>
            <p:ph type="ftr" sz="quarter" idx="11"/>
          </p:nvPr>
        </p:nvSpPr>
        <p:spPr>
          <a:xfrm>
            <a:off x="3124200" y="6356350"/>
            <a:ext cx="2895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endParaRPr lang="en-US" altLang="en-US" dirty="0"/>
          </a:p>
        </p:txBody>
      </p:sp>
      <p:sp>
        <p:nvSpPr>
          <p:cNvPr id="6" name="Slide Number Placeholder 5">
            <a:extLst>
              <a:ext uri="{FF2B5EF4-FFF2-40B4-BE49-F238E27FC236}">
                <a16:creationId xmlns:a16="http://schemas.microsoft.com/office/drawing/2014/main" id="{19783C44-5435-4333-80F2-E6A52205F58E}"/>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19B598EF-3EDD-4C63-95D4-BC3575AF92B5}" type="slidenum">
              <a:rPr lang="en-US" altLang="en-US"/>
              <a:pPr/>
              <a:t>‹#›</a:t>
            </a:fld>
            <a:endParaRPr lang="en-US" altLang="en-US" dirty="0"/>
          </a:p>
        </p:txBody>
      </p:sp>
    </p:spTree>
    <p:extLst>
      <p:ext uri="{BB962C8B-B14F-4D97-AF65-F5344CB8AC3E}">
        <p14:creationId xmlns:p14="http://schemas.microsoft.com/office/powerpoint/2010/main" val="5798198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C986D9-33C6-40CD-9077-45EE27AF40B1}"/>
              </a:ext>
            </a:extLst>
          </p:cNvPr>
          <p:cNvSpPr>
            <a:spLocks noGrp="1"/>
          </p:cNvSpPr>
          <p:nvPr>
            <p:ph type="dt" sz="half" idx="10"/>
          </p:nvPr>
        </p:nvSpPr>
        <p:spPr>
          <a:xfrm>
            <a:off x="457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0BBFF570-1BEC-4869-9BF2-D05A4D40C8CF}" type="datetimeFigureOut">
              <a:rPr lang="en-US" altLang="en-US"/>
              <a:pPr/>
              <a:t>2/24/22</a:t>
            </a:fld>
            <a:endParaRPr lang="en-US" altLang="en-US" dirty="0"/>
          </a:p>
        </p:txBody>
      </p:sp>
      <p:sp>
        <p:nvSpPr>
          <p:cNvPr id="5" name="Footer Placeholder 4">
            <a:extLst>
              <a:ext uri="{FF2B5EF4-FFF2-40B4-BE49-F238E27FC236}">
                <a16:creationId xmlns:a16="http://schemas.microsoft.com/office/drawing/2014/main" id="{85C2BB87-8595-4F28-A03C-8A2D9FFA7B95}"/>
              </a:ext>
            </a:extLst>
          </p:cNvPr>
          <p:cNvSpPr>
            <a:spLocks noGrp="1"/>
          </p:cNvSpPr>
          <p:nvPr>
            <p:ph type="ftr" sz="quarter" idx="11"/>
          </p:nvPr>
        </p:nvSpPr>
        <p:spPr>
          <a:xfrm>
            <a:off x="3124200" y="6356350"/>
            <a:ext cx="2895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endParaRPr lang="en-US" altLang="en-US" dirty="0"/>
          </a:p>
        </p:txBody>
      </p:sp>
      <p:sp>
        <p:nvSpPr>
          <p:cNvPr id="6" name="Slide Number Placeholder 5">
            <a:extLst>
              <a:ext uri="{FF2B5EF4-FFF2-40B4-BE49-F238E27FC236}">
                <a16:creationId xmlns:a16="http://schemas.microsoft.com/office/drawing/2014/main" id="{01E746ED-420A-436D-B410-E650D794601F}"/>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7652729E-480F-4AF4-BDBB-D672F3073EC9}" type="slidenum">
              <a:rPr lang="en-US" altLang="en-US"/>
              <a:pPr/>
              <a:t>‹#›</a:t>
            </a:fld>
            <a:endParaRPr lang="en-US" altLang="en-US" dirty="0"/>
          </a:p>
        </p:txBody>
      </p:sp>
    </p:spTree>
    <p:extLst>
      <p:ext uri="{BB962C8B-B14F-4D97-AF65-F5344CB8AC3E}">
        <p14:creationId xmlns:p14="http://schemas.microsoft.com/office/powerpoint/2010/main" val="30998814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8CEE0D-D016-4271-8509-5438939E6738}"/>
              </a:ext>
            </a:extLst>
          </p:cNvPr>
          <p:cNvSpPr>
            <a:spLocks noGrp="1"/>
          </p:cNvSpPr>
          <p:nvPr>
            <p:ph type="dt" sz="half" idx="10"/>
          </p:nvPr>
        </p:nvSpPr>
        <p:spPr>
          <a:xfrm>
            <a:off x="457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EB20C14E-55A7-4B2A-9FB0-FED437804880}" type="datetimeFigureOut">
              <a:rPr lang="en-US" altLang="en-US"/>
              <a:pPr/>
              <a:t>2/24/22</a:t>
            </a:fld>
            <a:endParaRPr lang="en-US" altLang="en-US" dirty="0"/>
          </a:p>
        </p:txBody>
      </p:sp>
      <p:sp>
        <p:nvSpPr>
          <p:cNvPr id="5" name="Footer Placeholder 4">
            <a:extLst>
              <a:ext uri="{FF2B5EF4-FFF2-40B4-BE49-F238E27FC236}">
                <a16:creationId xmlns:a16="http://schemas.microsoft.com/office/drawing/2014/main" id="{E75FFE9F-5C3B-4E06-AFD8-644613D93818}"/>
              </a:ext>
            </a:extLst>
          </p:cNvPr>
          <p:cNvSpPr>
            <a:spLocks noGrp="1"/>
          </p:cNvSpPr>
          <p:nvPr>
            <p:ph type="ftr" sz="quarter" idx="11"/>
          </p:nvPr>
        </p:nvSpPr>
        <p:spPr>
          <a:xfrm>
            <a:off x="3124200" y="6356350"/>
            <a:ext cx="2895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endParaRPr lang="en-US" altLang="en-US" dirty="0"/>
          </a:p>
        </p:txBody>
      </p:sp>
      <p:sp>
        <p:nvSpPr>
          <p:cNvPr id="6" name="Slide Number Placeholder 5">
            <a:extLst>
              <a:ext uri="{FF2B5EF4-FFF2-40B4-BE49-F238E27FC236}">
                <a16:creationId xmlns:a16="http://schemas.microsoft.com/office/drawing/2014/main" id="{30A38B51-2A67-4096-B7FE-3B7A5B10BBAA}"/>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404F9521-0FD8-44D5-AA2A-5D1F3F89AD50}" type="slidenum">
              <a:rPr lang="en-US" altLang="en-US"/>
              <a:pPr/>
              <a:t>‹#›</a:t>
            </a:fld>
            <a:endParaRPr lang="en-US" altLang="en-US" dirty="0"/>
          </a:p>
        </p:txBody>
      </p:sp>
    </p:spTree>
    <p:extLst>
      <p:ext uri="{BB962C8B-B14F-4D97-AF65-F5344CB8AC3E}">
        <p14:creationId xmlns:p14="http://schemas.microsoft.com/office/powerpoint/2010/main" val="35659229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FB47798-AC98-4635-B5B4-F61616DDF579}"/>
              </a:ext>
            </a:extLst>
          </p:cNvPr>
          <p:cNvSpPr>
            <a:spLocks noGrp="1"/>
          </p:cNvSpPr>
          <p:nvPr>
            <p:ph type="dt" sz="half" idx="10"/>
          </p:nvPr>
        </p:nvSpPr>
        <p:spPr>
          <a:xfrm>
            <a:off x="457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5F463AB4-CFE9-4D5F-82A0-28ADAFBD751D}" type="datetimeFigureOut">
              <a:rPr lang="en-US" altLang="en-US"/>
              <a:pPr/>
              <a:t>2/24/22</a:t>
            </a:fld>
            <a:endParaRPr lang="en-US" altLang="en-US" dirty="0"/>
          </a:p>
        </p:txBody>
      </p:sp>
      <p:sp>
        <p:nvSpPr>
          <p:cNvPr id="5" name="Footer Placeholder 4">
            <a:extLst>
              <a:ext uri="{FF2B5EF4-FFF2-40B4-BE49-F238E27FC236}">
                <a16:creationId xmlns:a16="http://schemas.microsoft.com/office/drawing/2014/main" id="{B98E2719-94E8-40C6-8D26-A12BBD2C8312}"/>
              </a:ext>
            </a:extLst>
          </p:cNvPr>
          <p:cNvSpPr>
            <a:spLocks noGrp="1"/>
          </p:cNvSpPr>
          <p:nvPr>
            <p:ph type="ftr" sz="quarter" idx="11"/>
          </p:nvPr>
        </p:nvSpPr>
        <p:spPr>
          <a:xfrm>
            <a:off x="3124200" y="6356350"/>
            <a:ext cx="2895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endParaRPr lang="en-US" altLang="en-US" dirty="0"/>
          </a:p>
        </p:txBody>
      </p:sp>
      <p:sp>
        <p:nvSpPr>
          <p:cNvPr id="6" name="Slide Number Placeholder 5">
            <a:extLst>
              <a:ext uri="{FF2B5EF4-FFF2-40B4-BE49-F238E27FC236}">
                <a16:creationId xmlns:a16="http://schemas.microsoft.com/office/drawing/2014/main" id="{26534230-8690-4C65-AA30-F1870FC92B5B}"/>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FB36C93D-C689-4FC5-A7F9-FDA68197D514}" type="slidenum">
              <a:rPr lang="en-US" altLang="en-US"/>
              <a:pPr/>
              <a:t>‹#›</a:t>
            </a:fld>
            <a:endParaRPr lang="en-US" altLang="en-US" dirty="0"/>
          </a:p>
        </p:txBody>
      </p:sp>
    </p:spTree>
    <p:extLst>
      <p:ext uri="{BB962C8B-B14F-4D97-AF65-F5344CB8AC3E}">
        <p14:creationId xmlns:p14="http://schemas.microsoft.com/office/powerpoint/2010/main" val="3834498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4C42F5-DA2F-4BA8-A941-D74D93D94DE0}"/>
              </a:ext>
            </a:extLst>
          </p:cNvPr>
          <p:cNvSpPr>
            <a:spLocks noGrp="1"/>
          </p:cNvSpPr>
          <p:nvPr>
            <p:ph type="dt" sz="half" idx="10"/>
          </p:nvPr>
        </p:nvSpPr>
        <p:spPr>
          <a:xfrm>
            <a:off x="457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D96BBB93-3AB3-4A59-9D2C-EFECF0B712AC}" type="datetimeFigureOut">
              <a:rPr lang="en-US" altLang="en-US"/>
              <a:pPr/>
              <a:t>2/24/22</a:t>
            </a:fld>
            <a:endParaRPr lang="en-US" altLang="en-US" dirty="0"/>
          </a:p>
        </p:txBody>
      </p:sp>
      <p:sp>
        <p:nvSpPr>
          <p:cNvPr id="5" name="Footer Placeholder 4">
            <a:extLst>
              <a:ext uri="{FF2B5EF4-FFF2-40B4-BE49-F238E27FC236}">
                <a16:creationId xmlns:a16="http://schemas.microsoft.com/office/drawing/2014/main" id="{E124021D-CC1B-49E2-8542-3217D66E727B}"/>
              </a:ext>
            </a:extLst>
          </p:cNvPr>
          <p:cNvSpPr>
            <a:spLocks noGrp="1"/>
          </p:cNvSpPr>
          <p:nvPr>
            <p:ph type="ftr" sz="quarter" idx="11"/>
          </p:nvPr>
        </p:nvSpPr>
        <p:spPr>
          <a:xfrm>
            <a:off x="3124200" y="6356350"/>
            <a:ext cx="2895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endParaRPr lang="en-US" altLang="en-US" dirty="0"/>
          </a:p>
        </p:txBody>
      </p:sp>
      <p:sp>
        <p:nvSpPr>
          <p:cNvPr id="6" name="Slide Number Placeholder 5">
            <a:extLst>
              <a:ext uri="{FF2B5EF4-FFF2-40B4-BE49-F238E27FC236}">
                <a16:creationId xmlns:a16="http://schemas.microsoft.com/office/drawing/2014/main" id="{CAEF42AA-AB9F-451D-8E5E-C3AF044BE187}"/>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C2A6E596-AF29-486D-82F0-A11E7FBBAF8E}" type="slidenum">
              <a:rPr lang="en-US" altLang="en-US"/>
              <a:pPr/>
              <a:t>‹#›</a:t>
            </a:fld>
            <a:endParaRPr lang="en-US" altLang="en-US" dirty="0"/>
          </a:p>
        </p:txBody>
      </p:sp>
    </p:spTree>
    <p:extLst>
      <p:ext uri="{BB962C8B-B14F-4D97-AF65-F5344CB8AC3E}">
        <p14:creationId xmlns:p14="http://schemas.microsoft.com/office/powerpoint/2010/main" val="37869574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984E59A-5653-4E35-8D69-E21C500B31C6}"/>
              </a:ext>
            </a:extLst>
          </p:cNvPr>
          <p:cNvSpPr>
            <a:spLocks noGrp="1"/>
          </p:cNvSpPr>
          <p:nvPr>
            <p:ph type="dt" sz="half" idx="10"/>
          </p:nvPr>
        </p:nvSpPr>
        <p:spPr>
          <a:xfrm>
            <a:off x="457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5AA82E73-6631-412C-A86A-F6BB9986ED0F}" type="datetimeFigureOut">
              <a:rPr lang="en-US" altLang="en-US"/>
              <a:pPr/>
              <a:t>2/24/22</a:t>
            </a:fld>
            <a:endParaRPr lang="en-US" altLang="en-US" dirty="0"/>
          </a:p>
        </p:txBody>
      </p:sp>
      <p:sp>
        <p:nvSpPr>
          <p:cNvPr id="6" name="Footer Placeholder 5">
            <a:extLst>
              <a:ext uri="{FF2B5EF4-FFF2-40B4-BE49-F238E27FC236}">
                <a16:creationId xmlns:a16="http://schemas.microsoft.com/office/drawing/2014/main" id="{3D0B1873-3E4C-4831-ABD1-9B6DEB6F368B}"/>
              </a:ext>
            </a:extLst>
          </p:cNvPr>
          <p:cNvSpPr>
            <a:spLocks noGrp="1"/>
          </p:cNvSpPr>
          <p:nvPr>
            <p:ph type="ftr" sz="quarter" idx="11"/>
          </p:nvPr>
        </p:nvSpPr>
        <p:spPr>
          <a:xfrm>
            <a:off x="3124200" y="6356350"/>
            <a:ext cx="2895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endParaRPr lang="en-US" altLang="en-US" dirty="0"/>
          </a:p>
        </p:txBody>
      </p:sp>
      <p:sp>
        <p:nvSpPr>
          <p:cNvPr id="7" name="Slide Number Placeholder 6">
            <a:extLst>
              <a:ext uri="{FF2B5EF4-FFF2-40B4-BE49-F238E27FC236}">
                <a16:creationId xmlns:a16="http://schemas.microsoft.com/office/drawing/2014/main" id="{A77F3A00-BC31-4422-92C1-2189ECB38ED8}"/>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F3E99198-5B46-45D4-95C0-D81DFB2897A9}" type="slidenum">
              <a:rPr lang="en-US" altLang="en-US"/>
              <a:pPr/>
              <a:t>‹#›</a:t>
            </a:fld>
            <a:endParaRPr lang="en-US" altLang="en-US" dirty="0"/>
          </a:p>
        </p:txBody>
      </p:sp>
    </p:spTree>
    <p:extLst>
      <p:ext uri="{BB962C8B-B14F-4D97-AF65-F5344CB8AC3E}">
        <p14:creationId xmlns:p14="http://schemas.microsoft.com/office/powerpoint/2010/main" val="224098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607736D-9CF8-4A3B-BF94-F83033458960}"/>
              </a:ext>
            </a:extLst>
          </p:cNvPr>
          <p:cNvSpPr>
            <a:spLocks noGrp="1"/>
          </p:cNvSpPr>
          <p:nvPr>
            <p:ph type="dt" sz="half" idx="10"/>
          </p:nvPr>
        </p:nvSpPr>
        <p:spPr>
          <a:xfrm>
            <a:off x="457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EFECF6C2-AFA3-4BBD-AA7A-9F4648352E45}" type="datetimeFigureOut">
              <a:rPr lang="en-US" altLang="en-US"/>
              <a:pPr/>
              <a:t>2/24/22</a:t>
            </a:fld>
            <a:endParaRPr lang="en-US" altLang="en-US" dirty="0"/>
          </a:p>
        </p:txBody>
      </p:sp>
      <p:sp>
        <p:nvSpPr>
          <p:cNvPr id="8" name="Footer Placeholder 7">
            <a:extLst>
              <a:ext uri="{FF2B5EF4-FFF2-40B4-BE49-F238E27FC236}">
                <a16:creationId xmlns:a16="http://schemas.microsoft.com/office/drawing/2014/main" id="{F3F3E93F-F80C-48CB-8246-B6DBF4253F21}"/>
              </a:ext>
            </a:extLst>
          </p:cNvPr>
          <p:cNvSpPr>
            <a:spLocks noGrp="1"/>
          </p:cNvSpPr>
          <p:nvPr>
            <p:ph type="ftr" sz="quarter" idx="11"/>
          </p:nvPr>
        </p:nvSpPr>
        <p:spPr>
          <a:xfrm>
            <a:off x="3124200" y="6356350"/>
            <a:ext cx="2895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endParaRPr lang="en-US" altLang="en-US" dirty="0"/>
          </a:p>
        </p:txBody>
      </p:sp>
      <p:sp>
        <p:nvSpPr>
          <p:cNvPr id="9" name="Slide Number Placeholder 8">
            <a:extLst>
              <a:ext uri="{FF2B5EF4-FFF2-40B4-BE49-F238E27FC236}">
                <a16:creationId xmlns:a16="http://schemas.microsoft.com/office/drawing/2014/main" id="{B2424398-F23D-4A0B-9C2E-6FE02FCA7C8C}"/>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BA277C27-2875-4F62-A9C7-DD10C39AEB75}" type="slidenum">
              <a:rPr lang="en-US" altLang="en-US"/>
              <a:pPr/>
              <a:t>‹#›</a:t>
            </a:fld>
            <a:endParaRPr lang="en-US" altLang="en-US" dirty="0"/>
          </a:p>
        </p:txBody>
      </p:sp>
    </p:spTree>
    <p:extLst>
      <p:ext uri="{BB962C8B-B14F-4D97-AF65-F5344CB8AC3E}">
        <p14:creationId xmlns:p14="http://schemas.microsoft.com/office/powerpoint/2010/main" val="20032306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CAF4FD-1801-482F-8324-876F866FC059}"/>
              </a:ext>
            </a:extLst>
          </p:cNvPr>
          <p:cNvSpPr>
            <a:spLocks noGrp="1"/>
          </p:cNvSpPr>
          <p:nvPr>
            <p:ph type="dt" sz="half" idx="10"/>
          </p:nvPr>
        </p:nvSpPr>
        <p:spPr>
          <a:xfrm>
            <a:off x="457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EEE1A24A-6821-4F0F-9430-9D4DC1431071}" type="datetimeFigureOut">
              <a:rPr lang="en-US" altLang="en-US"/>
              <a:pPr/>
              <a:t>2/24/22</a:t>
            </a:fld>
            <a:endParaRPr lang="en-US" altLang="en-US" dirty="0"/>
          </a:p>
        </p:txBody>
      </p:sp>
      <p:sp>
        <p:nvSpPr>
          <p:cNvPr id="4" name="Footer Placeholder 3">
            <a:extLst>
              <a:ext uri="{FF2B5EF4-FFF2-40B4-BE49-F238E27FC236}">
                <a16:creationId xmlns:a16="http://schemas.microsoft.com/office/drawing/2014/main" id="{FD650AD4-DA1B-45F0-8624-324EC8BC6F86}"/>
              </a:ext>
            </a:extLst>
          </p:cNvPr>
          <p:cNvSpPr>
            <a:spLocks noGrp="1"/>
          </p:cNvSpPr>
          <p:nvPr>
            <p:ph type="ftr" sz="quarter" idx="11"/>
          </p:nvPr>
        </p:nvSpPr>
        <p:spPr>
          <a:xfrm>
            <a:off x="3124200" y="6356350"/>
            <a:ext cx="2895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endParaRPr lang="en-US" altLang="en-US" dirty="0"/>
          </a:p>
        </p:txBody>
      </p:sp>
      <p:sp>
        <p:nvSpPr>
          <p:cNvPr id="5" name="Slide Number Placeholder 4">
            <a:extLst>
              <a:ext uri="{FF2B5EF4-FFF2-40B4-BE49-F238E27FC236}">
                <a16:creationId xmlns:a16="http://schemas.microsoft.com/office/drawing/2014/main" id="{53AEE7BA-DD8C-4121-B954-E6168C577E61}"/>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B0339077-00BA-4E1B-BC71-8E16E130B908}" type="slidenum">
              <a:rPr lang="en-US" altLang="en-US"/>
              <a:pPr/>
              <a:t>‹#›</a:t>
            </a:fld>
            <a:endParaRPr lang="en-US" altLang="en-US" dirty="0"/>
          </a:p>
        </p:txBody>
      </p:sp>
    </p:spTree>
    <p:extLst>
      <p:ext uri="{BB962C8B-B14F-4D97-AF65-F5344CB8AC3E}">
        <p14:creationId xmlns:p14="http://schemas.microsoft.com/office/powerpoint/2010/main" val="16386571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C338AD-5007-435B-8EEA-EE5246CCA56C}"/>
              </a:ext>
            </a:extLst>
          </p:cNvPr>
          <p:cNvSpPr>
            <a:spLocks noGrp="1"/>
          </p:cNvSpPr>
          <p:nvPr>
            <p:ph type="dt" sz="half" idx="10"/>
          </p:nvPr>
        </p:nvSpPr>
        <p:spPr>
          <a:xfrm>
            <a:off x="457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C2AC1D93-EBF9-43B4-860D-2CB9CC0186F0}" type="datetimeFigureOut">
              <a:rPr lang="en-US" altLang="en-US"/>
              <a:pPr/>
              <a:t>2/24/22</a:t>
            </a:fld>
            <a:endParaRPr lang="en-US" altLang="en-US" dirty="0"/>
          </a:p>
        </p:txBody>
      </p:sp>
      <p:sp>
        <p:nvSpPr>
          <p:cNvPr id="3" name="Footer Placeholder 2">
            <a:extLst>
              <a:ext uri="{FF2B5EF4-FFF2-40B4-BE49-F238E27FC236}">
                <a16:creationId xmlns:a16="http://schemas.microsoft.com/office/drawing/2014/main" id="{67FB4C5D-4B40-45C5-B140-98EFCAAFC4EB}"/>
              </a:ext>
            </a:extLst>
          </p:cNvPr>
          <p:cNvSpPr>
            <a:spLocks noGrp="1"/>
          </p:cNvSpPr>
          <p:nvPr>
            <p:ph type="ftr" sz="quarter" idx="11"/>
          </p:nvPr>
        </p:nvSpPr>
        <p:spPr>
          <a:xfrm>
            <a:off x="3124200" y="6356350"/>
            <a:ext cx="2895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endParaRPr lang="en-US" altLang="en-US" dirty="0"/>
          </a:p>
        </p:txBody>
      </p:sp>
      <p:sp>
        <p:nvSpPr>
          <p:cNvPr id="4" name="Slide Number Placeholder 3">
            <a:extLst>
              <a:ext uri="{FF2B5EF4-FFF2-40B4-BE49-F238E27FC236}">
                <a16:creationId xmlns:a16="http://schemas.microsoft.com/office/drawing/2014/main" id="{C6FD5301-6B2D-4E3F-8374-962881D1AAAA}"/>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5BDE6A3D-26D9-4D02-BCDC-D339FF83475D}" type="slidenum">
              <a:rPr lang="en-US" altLang="en-US"/>
              <a:pPr/>
              <a:t>‹#›</a:t>
            </a:fld>
            <a:endParaRPr lang="en-US" altLang="en-US" dirty="0"/>
          </a:p>
        </p:txBody>
      </p:sp>
    </p:spTree>
    <p:extLst>
      <p:ext uri="{BB962C8B-B14F-4D97-AF65-F5344CB8AC3E}">
        <p14:creationId xmlns:p14="http://schemas.microsoft.com/office/powerpoint/2010/main" val="19102968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a:extLst>
              <a:ext uri="{FF2B5EF4-FFF2-40B4-BE49-F238E27FC236}">
                <a16:creationId xmlns:a16="http://schemas.microsoft.com/office/drawing/2014/main" id="{DDCD6521-1399-4CB6-A34F-4A79A3EC2AAE}"/>
              </a:ext>
            </a:extLst>
          </p:cNvPr>
          <p:cNvSpPr>
            <a:spLocks noGrp="1"/>
          </p:cNvSpPr>
          <p:nvPr>
            <p:ph type="dt" sz="half" idx="10"/>
          </p:nvPr>
        </p:nvSpPr>
        <p:spPr>
          <a:xfrm>
            <a:off x="457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00D52DE7-9C99-4E44-B796-E9A44B1F69E4}" type="datetimeFigureOut">
              <a:rPr lang="en-US" altLang="en-US"/>
              <a:pPr/>
              <a:t>2/24/22</a:t>
            </a:fld>
            <a:endParaRPr lang="en-US" altLang="en-US" dirty="0"/>
          </a:p>
        </p:txBody>
      </p:sp>
      <p:sp>
        <p:nvSpPr>
          <p:cNvPr id="6" name="Footer Placeholder 5">
            <a:extLst>
              <a:ext uri="{FF2B5EF4-FFF2-40B4-BE49-F238E27FC236}">
                <a16:creationId xmlns:a16="http://schemas.microsoft.com/office/drawing/2014/main" id="{7CBEFC13-E7DA-496E-B6D1-99EBC3063421}"/>
              </a:ext>
            </a:extLst>
          </p:cNvPr>
          <p:cNvSpPr>
            <a:spLocks noGrp="1"/>
          </p:cNvSpPr>
          <p:nvPr>
            <p:ph type="ftr" sz="quarter" idx="11"/>
          </p:nvPr>
        </p:nvSpPr>
        <p:spPr>
          <a:xfrm>
            <a:off x="3124200" y="6356350"/>
            <a:ext cx="2895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endParaRPr lang="en-US" altLang="en-US" dirty="0"/>
          </a:p>
        </p:txBody>
      </p:sp>
      <p:sp>
        <p:nvSpPr>
          <p:cNvPr id="7" name="Slide Number Placeholder 6">
            <a:extLst>
              <a:ext uri="{FF2B5EF4-FFF2-40B4-BE49-F238E27FC236}">
                <a16:creationId xmlns:a16="http://schemas.microsoft.com/office/drawing/2014/main" id="{4062A2BE-5368-4EE3-8A8B-2F74834957D9}"/>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5B063241-1243-4BBD-B62F-83A531EBABB9}" type="slidenum">
              <a:rPr lang="en-US" altLang="en-US"/>
              <a:pPr/>
              <a:t>‹#›</a:t>
            </a:fld>
            <a:endParaRPr lang="en-US" altLang="en-US" dirty="0"/>
          </a:p>
        </p:txBody>
      </p:sp>
    </p:spTree>
    <p:extLst>
      <p:ext uri="{BB962C8B-B14F-4D97-AF65-F5344CB8AC3E}">
        <p14:creationId xmlns:p14="http://schemas.microsoft.com/office/powerpoint/2010/main" val="28587348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a:extLst>
              <a:ext uri="{FF2B5EF4-FFF2-40B4-BE49-F238E27FC236}">
                <a16:creationId xmlns:a16="http://schemas.microsoft.com/office/drawing/2014/main" id="{D74B3CAE-54E3-4ADD-9068-F1C09679BE01}"/>
              </a:ext>
            </a:extLst>
          </p:cNvPr>
          <p:cNvSpPr>
            <a:spLocks noGrp="1"/>
          </p:cNvSpPr>
          <p:nvPr>
            <p:ph type="dt" sz="half" idx="10"/>
          </p:nvPr>
        </p:nvSpPr>
        <p:spPr>
          <a:xfrm>
            <a:off x="457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31B24CC7-781E-4B0C-B9A6-51CEFD2EB865}" type="datetimeFigureOut">
              <a:rPr lang="en-US" altLang="en-US"/>
              <a:pPr/>
              <a:t>2/24/22</a:t>
            </a:fld>
            <a:endParaRPr lang="en-US" altLang="en-US" dirty="0"/>
          </a:p>
        </p:txBody>
      </p:sp>
      <p:sp>
        <p:nvSpPr>
          <p:cNvPr id="6" name="Footer Placeholder 5">
            <a:extLst>
              <a:ext uri="{FF2B5EF4-FFF2-40B4-BE49-F238E27FC236}">
                <a16:creationId xmlns:a16="http://schemas.microsoft.com/office/drawing/2014/main" id="{F267C0F4-3181-4EB3-83EB-735BBBBC5189}"/>
              </a:ext>
            </a:extLst>
          </p:cNvPr>
          <p:cNvSpPr>
            <a:spLocks noGrp="1"/>
          </p:cNvSpPr>
          <p:nvPr>
            <p:ph type="ftr" sz="quarter" idx="11"/>
          </p:nvPr>
        </p:nvSpPr>
        <p:spPr>
          <a:xfrm>
            <a:off x="3124200" y="6356350"/>
            <a:ext cx="2895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endParaRPr lang="en-US" altLang="en-US" dirty="0"/>
          </a:p>
        </p:txBody>
      </p:sp>
      <p:sp>
        <p:nvSpPr>
          <p:cNvPr id="7" name="Slide Number Placeholder 6">
            <a:extLst>
              <a:ext uri="{FF2B5EF4-FFF2-40B4-BE49-F238E27FC236}">
                <a16:creationId xmlns:a16="http://schemas.microsoft.com/office/drawing/2014/main" id="{FA13548D-CE86-4028-8444-C9A22850EC8A}"/>
              </a:ext>
            </a:extLst>
          </p:cNvPr>
          <p:cNvSpPr>
            <a:spLocks noGrp="1"/>
          </p:cNvSpPr>
          <p:nvPr>
            <p:ph type="sldNum" sz="quarter" idx="12"/>
          </p:nvPr>
        </p:nvSpPr>
        <p:spPr>
          <a:xfrm>
            <a:off x="6553200" y="6356350"/>
            <a:ext cx="2133600" cy="365125"/>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1CA92115-1367-4209-B922-E851C38D0DF7}" type="slidenum">
              <a:rPr lang="en-US" altLang="en-US"/>
              <a:pPr/>
              <a:t>‹#›</a:t>
            </a:fld>
            <a:endParaRPr lang="en-US" altLang="en-US" dirty="0"/>
          </a:p>
        </p:txBody>
      </p:sp>
    </p:spTree>
    <p:extLst>
      <p:ext uri="{BB962C8B-B14F-4D97-AF65-F5344CB8AC3E}">
        <p14:creationId xmlns:p14="http://schemas.microsoft.com/office/powerpoint/2010/main" val="7169596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B3660D61-C2FE-4749-9EC4-C4780EF6198F}"/>
              </a:ext>
            </a:extLst>
          </p:cNvPr>
          <p:cNvSpPr>
            <a:spLocks noGrp="1"/>
          </p:cNvSpPr>
          <p:nvPr>
            <p:ph type="title"/>
          </p:nvPr>
        </p:nvSpPr>
        <p:spPr bwMode="auto">
          <a:xfrm>
            <a:off x="457200" y="1158875"/>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A4378C4A-5C6D-482B-9054-7B26AD1D768F}"/>
              </a:ext>
            </a:extLst>
          </p:cNvPr>
          <p:cNvSpPr>
            <a:spLocks noGrp="1"/>
          </p:cNvSpPr>
          <p:nvPr>
            <p:ph type="body" idx="1"/>
          </p:nvPr>
        </p:nvSpPr>
        <p:spPr bwMode="auto">
          <a:xfrm>
            <a:off x="457200" y="2452688"/>
            <a:ext cx="8229600" cy="3673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8" name="Rectangle 7">
            <a:extLst>
              <a:ext uri="{FF2B5EF4-FFF2-40B4-BE49-F238E27FC236}">
                <a16:creationId xmlns:a16="http://schemas.microsoft.com/office/drawing/2014/main" id="{994AB8A6-9626-43B8-883A-BB93DAF4EA9D}"/>
              </a:ext>
            </a:extLst>
          </p:cNvPr>
          <p:cNvSpPr/>
          <p:nvPr userDrawn="1"/>
        </p:nvSpPr>
        <p:spPr>
          <a:xfrm>
            <a:off x="0" y="6569075"/>
            <a:ext cx="9144000" cy="288925"/>
          </a:xfrm>
          <a:prstGeom prst="rect">
            <a:avLst/>
          </a:prstGeom>
          <a:solidFill>
            <a:srgbClr val="FFCC00"/>
          </a:solidFill>
          <a:ln>
            <a:noFill/>
          </a:ln>
          <a:effectLst/>
        </p:spPr>
        <p:style>
          <a:lnRef idx="1">
            <a:schemeClr val="accent6"/>
          </a:lnRef>
          <a:fillRef idx="3">
            <a:schemeClr val="accent6"/>
          </a:fillRef>
          <a:effectRef idx="2">
            <a:schemeClr val="accent6"/>
          </a:effectRef>
          <a:fontRef idx="minor">
            <a:schemeClr val="lt1"/>
          </a:fontRef>
        </p:style>
        <p:txBody>
          <a:bodyPr anchor="ct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algn="ctr" eaLnBrk="1" hangingPunct="1"/>
            <a:endParaRPr lang="en-US" altLang="en-US" dirty="0">
              <a:solidFill>
                <a:srgbClr val="FFFFFF"/>
              </a:solidFill>
            </a:endParaRPr>
          </a:p>
        </p:txBody>
      </p:sp>
      <p:sp>
        <p:nvSpPr>
          <p:cNvPr id="9" name="Rectangle 8">
            <a:extLst>
              <a:ext uri="{FF2B5EF4-FFF2-40B4-BE49-F238E27FC236}">
                <a16:creationId xmlns:a16="http://schemas.microsoft.com/office/drawing/2014/main" id="{C28F6756-C619-4FF3-A9D8-606EDFC76114}"/>
              </a:ext>
            </a:extLst>
          </p:cNvPr>
          <p:cNvSpPr>
            <a:spLocks noChangeArrowheads="1"/>
          </p:cNvSpPr>
          <p:nvPr userDrawn="1"/>
        </p:nvSpPr>
        <p:spPr bwMode="auto">
          <a:xfrm>
            <a:off x="0" y="0"/>
            <a:ext cx="9144000" cy="831850"/>
          </a:xfrm>
          <a:prstGeom prst="rect">
            <a:avLst/>
          </a:prstGeom>
          <a:solidFill>
            <a:schemeClr val="tx1"/>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algn="ctr" eaLnBrk="1" hangingPunct="1"/>
            <a:endParaRPr lang="en-US" altLang="en-US" dirty="0">
              <a:solidFill>
                <a:srgbClr val="FFFFFF"/>
              </a:solidFill>
            </a:endParaRPr>
          </a:p>
        </p:txBody>
      </p:sp>
      <p:pic>
        <p:nvPicPr>
          <p:cNvPr id="1030" name="Picture 9" descr="UMBClogo_offset_cmyk-W.eps">
            <a:extLst>
              <a:ext uri="{FF2B5EF4-FFF2-40B4-BE49-F238E27FC236}">
                <a16:creationId xmlns:a16="http://schemas.microsoft.com/office/drawing/2014/main" id="{1FFF9E6B-8434-4A50-8070-38EEC74B4E78}"/>
              </a:ext>
            </a:extLst>
          </p:cNvPr>
          <p:cNvPicPr>
            <a:picLocks noChangeAspect="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168275" y="127000"/>
            <a:ext cx="3316288" cy="604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1" name="TextBox 10">
            <a:extLst>
              <a:ext uri="{FF2B5EF4-FFF2-40B4-BE49-F238E27FC236}">
                <a16:creationId xmlns:a16="http://schemas.microsoft.com/office/drawing/2014/main" id="{867B97E7-0A33-4F4D-B539-17203473438F}"/>
              </a:ext>
            </a:extLst>
          </p:cNvPr>
          <p:cNvSpPr txBox="1">
            <a:spLocks noChangeArrowheads="1"/>
          </p:cNvSpPr>
          <p:nvPr userDrawn="1"/>
        </p:nvSpPr>
        <p:spPr bwMode="auto">
          <a:xfrm>
            <a:off x="7181850" y="6542088"/>
            <a:ext cx="182245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r" eaLnBrk="1" hangingPunct="1">
              <a:defRPr/>
            </a:pPr>
            <a:r>
              <a:rPr lang="en-US" altLang="en-US" sz="1400" dirty="0">
                <a:latin typeface="Arial" charset="0"/>
              </a:rPr>
              <a:t>www.umbc.edu</a:t>
            </a:r>
          </a:p>
        </p:txBody>
      </p:sp>
      <p:sp>
        <p:nvSpPr>
          <p:cNvPr id="10" name="Rectangle 9">
            <a:extLst>
              <a:ext uri="{FF2B5EF4-FFF2-40B4-BE49-F238E27FC236}">
                <a16:creationId xmlns:a16="http://schemas.microsoft.com/office/drawing/2014/main" id="{F69BEEDF-7B0F-42BD-B40F-65564476C12D}"/>
              </a:ext>
            </a:extLst>
          </p:cNvPr>
          <p:cNvSpPr/>
          <p:nvPr userDrawn="1"/>
        </p:nvSpPr>
        <p:spPr>
          <a:xfrm>
            <a:off x="7396317" y="580648"/>
            <a:ext cx="1713931" cy="246221"/>
          </a:xfrm>
          <a:prstGeom prst="rect">
            <a:avLst/>
          </a:prstGeom>
        </p:spPr>
        <p:txBody>
          <a:bodyPr wrap="none">
            <a:spAutoFit/>
          </a:bodyPr>
          <a:lstStyle/>
          <a:p>
            <a:pPr algn="r"/>
            <a:r>
              <a:rPr lang="en-US" sz="1000" dirty="0">
                <a:solidFill>
                  <a:srgbClr val="FFC000"/>
                </a:solidFill>
              </a:rPr>
              <a:t>Data 603 - Big Data Platforms</a:t>
            </a:r>
          </a:p>
        </p:txBody>
      </p:sp>
    </p:spTree>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Lst>
  <p:txStyles>
    <p:titleStyle>
      <a:lvl1pPr algn="ctr" defTabSz="457200" rtl="0" eaLnBrk="0" fontAlgn="base" hangingPunct="0">
        <a:spcBef>
          <a:spcPct val="0"/>
        </a:spcBef>
        <a:spcAft>
          <a:spcPct val="0"/>
        </a:spcAft>
        <a:defRPr sz="4400" b="1" kern="1200">
          <a:solidFill>
            <a:srgbClr val="002060"/>
          </a:solidFill>
          <a:latin typeface="+mj-lt"/>
          <a:ea typeface="MS PGothic" panose="020B0600070205080204" pitchFamily="34" charset="-128"/>
          <a:cs typeface="+mj-cs"/>
        </a:defRPr>
      </a:lvl1pPr>
      <a:lvl2pPr algn="ctr" defTabSz="457200" rtl="0" eaLnBrk="0" fontAlgn="base" hangingPunct="0">
        <a:spcBef>
          <a:spcPct val="0"/>
        </a:spcBef>
        <a:spcAft>
          <a:spcPct val="0"/>
        </a:spcAft>
        <a:defRPr sz="4400">
          <a:solidFill>
            <a:schemeClr val="tx1"/>
          </a:solidFill>
          <a:latin typeface="Calibri" charset="0"/>
          <a:ea typeface="MS PGothic" panose="020B0600070205080204" pitchFamily="34" charset="-128"/>
        </a:defRPr>
      </a:lvl2pPr>
      <a:lvl3pPr algn="ctr" defTabSz="457200" rtl="0" eaLnBrk="0" fontAlgn="base" hangingPunct="0">
        <a:spcBef>
          <a:spcPct val="0"/>
        </a:spcBef>
        <a:spcAft>
          <a:spcPct val="0"/>
        </a:spcAft>
        <a:defRPr sz="4400">
          <a:solidFill>
            <a:schemeClr val="tx1"/>
          </a:solidFill>
          <a:latin typeface="Calibri" charset="0"/>
          <a:ea typeface="MS PGothic" panose="020B0600070205080204" pitchFamily="34" charset="-128"/>
        </a:defRPr>
      </a:lvl3pPr>
      <a:lvl4pPr algn="ctr" defTabSz="457200" rtl="0" eaLnBrk="0" fontAlgn="base" hangingPunct="0">
        <a:spcBef>
          <a:spcPct val="0"/>
        </a:spcBef>
        <a:spcAft>
          <a:spcPct val="0"/>
        </a:spcAft>
        <a:defRPr sz="4400">
          <a:solidFill>
            <a:schemeClr val="tx1"/>
          </a:solidFill>
          <a:latin typeface="Calibri" charset="0"/>
          <a:ea typeface="MS PGothic" panose="020B0600070205080204" pitchFamily="34" charset="-128"/>
        </a:defRPr>
      </a:lvl4pPr>
      <a:lvl5pPr algn="ctr" defTabSz="457200" rtl="0" eaLnBrk="0" fontAlgn="base" hangingPunct="0">
        <a:spcBef>
          <a:spcPct val="0"/>
        </a:spcBef>
        <a:spcAft>
          <a:spcPct val="0"/>
        </a:spcAft>
        <a:defRPr sz="4400">
          <a:solidFill>
            <a:schemeClr val="tx1"/>
          </a:solidFill>
          <a:latin typeface="Calibri" charset="0"/>
          <a:ea typeface="MS PGothic" panose="020B0600070205080204" pitchFamily="34"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rgbClr val="002060"/>
          </a:solidFill>
          <a:latin typeface="+mn-lt"/>
          <a:ea typeface="MS PGothic" panose="020B0600070205080204" pitchFamily="34" charset="-128"/>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2800" kern="1200">
          <a:solidFill>
            <a:srgbClr val="0070C0"/>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rgbClr val="0070C0"/>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rgbClr val="0070C0"/>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1800" kern="1200">
          <a:solidFill>
            <a:srgbClr val="0070C0"/>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atabricks.com/blog/2016/05/23/apache-spark-as-a-compiler-joining-a-billion-rows-per-second-on-a-laptop.html" TargetMode="External"/><Relationship Id="rId2" Type="http://schemas.openxmlformats.org/officeDocument/2006/relationships/hyperlink" Target="https://en.wikipedia.org/wiki/Directed_acyclic_graph"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docs.databricks.com/data/data-sources/index.html"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databricks.com/blog/2016/05/23/apache-spark-as-a-compiler-joining-a-billion-rows-per-second-on-a-laptop.html" TargetMode="External"/><Relationship Id="rId2" Type="http://schemas.openxmlformats.org/officeDocument/2006/relationships/hyperlink" Target="https://databricks.com/blog/2015/04/28/project-tungsten-bringing-spark-closer-to-bare-metal.html"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jaceklaskowski.gitbooks.io/mastering-spark-sql/content/spark-sql.html" TargetMode="External"/><Relationship Id="rId2" Type="http://schemas.openxmlformats.org/officeDocument/2006/relationships/hyperlink" Target="https://spark.apache.org/docs/latest/sql-programming-guide.html"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spark.apache.org/docs/latest/ml-guide.html"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spark.apache.org/docs/latest/ml-guide.html"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spark.apache.org/docs/latest/structured-streaming-programming-guide.html#basic-operations---selection-projection-aggregation" TargetMode="External"/><Relationship Id="rId2" Type="http://schemas.openxmlformats.org/officeDocument/2006/relationships/hyperlink" Target="https://spark.apache.org/docs/latest/structured-streaming-programming-guide.html" TargetMode="External"/><Relationship Id="rId1" Type="http://schemas.openxmlformats.org/officeDocument/2006/relationships/slideLayout" Target="../slideLayouts/slideLayout2.xml"/><Relationship Id="rId5" Type="http://schemas.openxmlformats.org/officeDocument/2006/relationships/hyperlink" Target="https://spark.apache.org/docs/latest/structured-streaming-programming-guide.html#join-operations" TargetMode="External"/><Relationship Id="rId4" Type="http://schemas.openxmlformats.org/officeDocument/2006/relationships/hyperlink" Target="https://spark.apache.org/docs/latest/structured-streaming-programming-guide.html#window-operations-on-event-time" TargetMode="External"/></Relationships>
</file>

<file path=ppt/slides/_rels/slide19.xml.rels><?xml version="1.0" encoding="UTF-8" standalone="yes"?>
<Relationships xmlns="http://schemas.openxmlformats.org/package/2006/relationships"><Relationship Id="rId2" Type="http://schemas.openxmlformats.org/officeDocument/2006/relationships/hyperlink" Target="https://spark.apache.org/docs/latest/graphx-programming-guide.htm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spark.apache.org/docs/latest/cluster-overview.html" TargetMode="External"/><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spark.apache.org/docs/latest/rdd-programming-guide.html#actions" TargetMode="External"/><Relationship Id="rId2" Type="http://schemas.openxmlformats.org/officeDocument/2006/relationships/hyperlink" Target="https://spark.apache.org/docs/latest/rdd-programming-guide.html#transformations"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hadoop.apache.org/docs/stable/api/org/apache/hadoop/mapred/InputFormat.html"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s://databricks.com/blog/2016/07/14/a-tale-of-three-apache-spark-apis-rdds-dataframes-and-datasets.html"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8" Type="http://schemas.openxmlformats.org/officeDocument/2006/relationships/hyperlink" Target="http://ethen8181.github.io/machine-learning/big_data/spark_partitions.html" TargetMode="External"/><Relationship Id="rId3" Type="http://schemas.openxmlformats.org/officeDocument/2006/relationships/hyperlink" Target="http://people.csail.mit.edu/matei/papers/2015/sigmod_spark_sql.pdf" TargetMode="External"/><Relationship Id="rId7" Type="http://schemas.openxmlformats.org/officeDocument/2006/relationships/hyperlink" Target="https://techmagie.wordpress.com/2015/12/19/understanding-spark-partitioning/"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medium.com/parrot-prediction/partitioning-in-apache-spark-8134ad840b0" TargetMode="External"/><Relationship Id="rId5" Type="http://schemas.openxmlformats.org/officeDocument/2006/relationships/hyperlink" Target="https://databricks.com/blog/2015/04/28/project-tungsten-bringing-spark-closer-to-bare-metal.html" TargetMode="External"/><Relationship Id="rId4" Type="http://schemas.openxmlformats.org/officeDocument/2006/relationships/hyperlink" Target="https://databricks.com/blog/2016/05/23/apache-spark-as-a-compiler-joining-a-billion-rows-per-second-on-a-laptop.html" TargetMode="External"/></Relationships>
</file>

<file path=ppt/slides/_rels/slide5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hyperlink" Target="https://www.analyticsvidhya.com/blog/2020/11/a-must-read-guide-on-how-to-work-with-pyspark-on-google-colab-for-data-scientists/" TargetMode="Externa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252FF0-91EA-3C48-8424-AB2AC024A1E0}"/>
              </a:ext>
            </a:extLst>
          </p:cNvPr>
          <p:cNvSpPr txBox="1"/>
          <p:nvPr/>
        </p:nvSpPr>
        <p:spPr>
          <a:xfrm>
            <a:off x="0" y="4981903"/>
            <a:ext cx="9144000" cy="1569660"/>
          </a:xfrm>
          <a:prstGeom prst="rect">
            <a:avLst/>
          </a:prstGeom>
          <a:noFill/>
        </p:spPr>
        <p:txBody>
          <a:bodyPr wrap="square" rtlCol="0">
            <a:spAutoFit/>
          </a:bodyPr>
          <a:lstStyle/>
          <a:p>
            <a:pPr algn="ctr"/>
            <a:r>
              <a:rPr lang="en-US" sz="3200" dirty="0">
                <a:solidFill>
                  <a:schemeClr val="accent6">
                    <a:lumMod val="75000"/>
                  </a:schemeClr>
                </a:solidFill>
              </a:rPr>
              <a:t>Lecture 4</a:t>
            </a:r>
          </a:p>
          <a:p>
            <a:pPr algn="ctr"/>
            <a:r>
              <a:rPr lang="en-US" sz="3200" dirty="0"/>
              <a:t>Introduction to Apache Spark</a:t>
            </a:r>
          </a:p>
          <a:p>
            <a:pPr algn="ctr"/>
            <a:r>
              <a:rPr lang="en-US" sz="3200" dirty="0"/>
              <a:t>Spark Resilient Distributed Dataset (RDD)</a:t>
            </a:r>
          </a:p>
        </p:txBody>
      </p:sp>
      <p:sp>
        <p:nvSpPr>
          <p:cNvPr id="6" name="Title 1">
            <a:extLst>
              <a:ext uri="{FF2B5EF4-FFF2-40B4-BE49-F238E27FC236}">
                <a16:creationId xmlns:a16="http://schemas.microsoft.com/office/drawing/2014/main" id="{CB73A471-7070-4949-BB4E-20032B832E57}"/>
              </a:ext>
            </a:extLst>
          </p:cNvPr>
          <p:cNvSpPr>
            <a:spLocks noGrp="1"/>
          </p:cNvSpPr>
          <p:nvPr>
            <p:ph type="ctrTitle"/>
          </p:nvPr>
        </p:nvSpPr>
        <p:spPr>
          <a:xfrm>
            <a:off x="685800" y="1390592"/>
            <a:ext cx="7772400" cy="1470025"/>
          </a:xfrm>
        </p:spPr>
        <p:txBody>
          <a:bodyPr/>
          <a:lstStyle/>
          <a:p>
            <a:pPr eaLnBrk="1" hangingPunct="1"/>
            <a:r>
              <a:rPr lang="en-US" altLang="en-US" sz="4800" b="1" dirty="0">
                <a:solidFill>
                  <a:srgbClr val="002060"/>
                </a:solidFill>
              </a:rPr>
              <a:t>Data 603 – Big Data Platforms</a:t>
            </a:r>
          </a:p>
        </p:txBody>
      </p:sp>
      <p:pic>
        <p:nvPicPr>
          <p:cNvPr id="7" name="Picture 2" descr="Image result for umbc">
            <a:extLst>
              <a:ext uri="{FF2B5EF4-FFF2-40B4-BE49-F238E27FC236}">
                <a16:creationId xmlns:a16="http://schemas.microsoft.com/office/drawing/2014/main" id="{0B5BCE36-E46C-8E4F-B70C-C790A2B071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6500" y="3105756"/>
            <a:ext cx="4191000" cy="10953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altLang="en-US" dirty="0"/>
              <a:t>Spark’s Design Philosophy</a:t>
            </a:r>
          </a:p>
        </p:txBody>
      </p:sp>
      <p:sp>
        <p:nvSpPr>
          <p:cNvPr id="8" name="Content Placeholder 2">
            <a:extLst>
              <a:ext uri="{FF2B5EF4-FFF2-40B4-BE49-F238E27FC236}">
                <a16:creationId xmlns:a16="http://schemas.microsoft.com/office/drawing/2014/main" id="{927F2D24-538A-4F42-931F-433DA87517E8}"/>
              </a:ext>
            </a:extLst>
          </p:cNvPr>
          <p:cNvSpPr>
            <a:spLocks noGrp="1"/>
          </p:cNvSpPr>
          <p:nvPr>
            <p:ph idx="1"/>
          </p:nvPr>
        </p:nvSpPr>
        <p:spPr>
          <a:xfrm>
            <a:off x="457200" y="2030413"/>
            <a:ext cx="8229600" cy="3673475"/>
          </a:xfrm>
        </p:spPr>
        <p:txBody>
          <a:bodyPr>
            <a:normAutofit fontScale="92500"/>
          </a:bodyPr>
          <a:lstStyle/>
          <a:p>
            <a:r>
              <a:rPr lang="en-US" altLang="en-US" sz="2800" dirty="0"/>
              <a:t>Speed</a:t>
            </a:r>
          </a:p>
          <a:p>
            <a:pPr lvl="1"/>
            <a:r>
              <a:rPr lang="en-US" altLang="en-US" sz="2400" dirty="0"/>
              <a:t>Use of commodity servers with multi-core CPUs, large memory, efficient multithreading and parallel processing</a:t>
            </a:r>
          </a:p>
          <a:p>
            <a:pPr lvl="1"/>
            <a:r>
              <a:rPr lang="en-US" altLang="en-US" sz="2400" dirty="0"/>
              <a:t>Query computations as a </a:t>
            </a:r>
            <a:r>
              <a:rPr lang="en-US" altLang="en-US" sz="2400" dirty="0">
                <a:hlinkClick r:id="rId2"/>
              </a:rPr>
              <a:t>directed acyclic graph</a:t>
            </a:r>
            <a:r>
              <a:rPr lang="en-US" altLang="en-US" sz="2400" dirty="0"/>
              <a:t> (DAG)</a:t>
            </a:r>
          </a:p>
          <a:p>
            <a:pPr lvl="2"/>
            <a:r>
              <a:rPr lang="en-US" altLang="en-US" sz="2000" dirty="0"/>
              <a:t>DAG scheduler and query optimizer construct an efficient computational graph</a:t>
            </a:r>
          </a:p>
          <a:p>
            <a:pPr lvl="2"/>
            <a:r>
              <a:rPr lang="en-US" altLang="en-US" sz="2000" dirty="0"/>
              <a:t>Graph is decomposed into </a:t>
            </a:r>
            <a:r>
              <a:rPr lang="en-US" altLang="en-US" sz="2000" b="1" dirty="0">
                <a:solidFill>
                  <a:schemeClr val="accent6">
                    <a:lumMod val="75000"/>
                  </a:schemeClr>
                </a:solidFill>
              </a:rPr>
              <a:t>tasks executed in parallel</a:t>
            </a:r>
            <a:r>
              <a:rPr lang="en-US" altLang="en-US" sz="2000" dirty="0">
                <a:solidFill>
                  <a:schemeClr val="accent6">
                    <a:lumMod val="75000"/>
                  </a:schemeClr>
                </a:solidFill>
              </a:rPr>
              <a:t> </a:t>
            </a:r>
            <a:r>
              <a:rPr lang="en-US" altLang="en-US" sz="2000" dirty="0"/>
              <a:t>across workers on the cluster. </a:t>
            </a:r>
          </a:p>
          <a:p>
            <a:pPr lvl="1"/>
            <a:r>
              <a:rPr lang="en-US" altLang="en-US" sz="2400" b="1" dirty="0">
                <a:hlinkClick r:id="rId3"/>
              </a:rPr>
              <a:t>Tungsten</a:t>
            </a:r>
            <a:r>
              <a:rPr lang="en-US" altLang="en-US" sz="2400" dirty="0"/>
              <a:t>, Spark’s physical execution engine, uses whole-stage code generation to </a:t>
            </a:r>
            <a:r>
              <a:rPr lang="en-US" altLang="en-US" sz="2400" b="1" dirty="0">
                <a:solidFill>
                  <a:schemeClr val="accent6">
                    <a:lumMod val="75000"/>
                  </a:schemeClr>
                </a:solidFill>
              </a:rPr>
              <a:t>generate compact code for execution</a:t>
            </a:r>
            <a:r>
              <a:rPr lang="en-US" altLang="en-US" sz="2400" dirty="0"/>
              <a:t>. </a:t>
            </a:r>
          </a:p>
        </p:txBody>
      </p:sp>
    </p:spTree>
    <p:extLst>
      <p:ext uri="{BB962C8B-B14F-4D97-AF65-F5344CB8AC3E}">
        <p14:creationId xmlns:p14="http://schemas.microsoft.com/office/powerpoint/2010/main" val="29117252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altLang="en-US" dirty="0"/>
              <a:t>Spark’s Design Philosophy</a:t>
            </a:r>
          </a:p>
        </p:txBody>
      </p:sp>
      <p:sp>
        <p:nvSpPr>
          <p:cNvPr id="8" name="Content Placeholder 2">
            <a:extLst>
              <a:ext uri="{FF2B5EF4-FFF2-40B4-BE49-F238E27FC236}">
                <a16:creationId xmlns:a16="http://schemas.microsoft.com/office/drawing/2014/main" id="{927F2D24-538A-4F42-931F-433DA87517E8}"/>
              </a:ext>
            </a:extLst>
          </p:cNvPr>
          <p:cNvSpPr>
            <a:spLocks noGrp="1"/>
          </p:cNvSpPr>
          <p:nvPr>
            <p:ph idx="1"/>
          </p:nvPr>
        </p:nvSpPr>
        <p:spPr>
          <a:xfrm>
            <a:off x="457200" y="2030413"/>
            <a:ext cx="8229600" cy="3673475"/>
          </a:xfrm>
        </p:spPr>
        <p:txBody>
          <a:bodyPr>
            <a:normAutofit/>
          </a:bodyPr>
          <a:lstStyle/>
          <a:p>
            <a:r>
              <a:rPr lang="en-US" altLang="en-US" sz="2800" dirty="0"/>
              <a:t>Ease of Use</a:t>
            </a:r>
          </a:p>
          <a:p>
            <a:pPr lvl="1"/>
            <a:r>
              <a:rPr lang="en-US" altLang="en-US" sz="2400" dirty="0"/>
              <a:t>Fundamental abstraction of a simple </a:t>
            </a:r>
            <a:r>
              <a:rPr lang="en-US" altLang="en-US" sz="2400" dirty="0">
                <a:solidFill>
                  <a:schemeClr val="accent6">
                    <a:lumMod val="75000"/>
                  </a:schemeClr>
                </a:solidFill>
              </a:rPr>
              <a:t>logical data structure </a:t>
            </a:r>
            <a:r>
              <a:rPr lang="en-US" altLang="en-US" sz="2400" dirty="0"/>
              <a:t>called a </a:t>
            </a:r>
            <a:r>
              <a:rPr lang="en-US" altLang="en-US" sz="2400" b="1" dirty="0">
                <a:solidFill>
                  <a:schemeClr val="accent6">
                    <a:lumMod val="75000"/>
                  </a:schemeClr>
                </a:solidFill>
              </a:rPr>
              <a:t>Resilient Distributed Dataset (RDD)</a:t>
            </a:r>
          </a:p>
          <a:p>
            <a:pPr lvl="2"/>
            <a:r>
              <a:rPr lang="en-US" altLang="en-US" sz="2000" dirty="0"/>
              <a:t>Higher-level structured data abstractions </a:t>
            </a:r>
            <a:r>
              <a:rPr lang="en-US" altLang="en-US" sz="2000" dirty="0" err="1"/>
              <a:t>DataFrames</a:t>
            </a:r>
            <a:r>
              <a:rPr lang="en-US" altLang="en-US" sz="2000" dirty="0"/>
              <a:t> and Datasets are constructed. </a:t>
            </a:r>
          </a:p>
          <a:p>
            <a:pPr lvl="1"/>
            <a:r>
              <a:rPr lang="en-US" altLang="en-US" sz="2400" dirty="0"/>
              <a:t>Set of </a:t>
            </a:r>
            <a:r>
              <a:rPr lang="en-US" altLang="en-US" sz="2400" dirty="0">
                <a:solidFill>
                  <a:schemeClr val="accent6">
                    <a:lumMod val="75000"/>
                  </a:schemeClr>
                </a:solidFill>
              </a:rPr>
              <a:t>transformations</a:t>
            </a:r>
            <a:r>
              <a:rPr lang="en-US" altLang="en-US" sz="2400" dirty="0"/>
              <a:t> and </a:t>
            </a:r>
            <a:r>
              <a:rPr lang="en-US" altLang="en-US" sz="2400" dirty="0">
                <a:solidFill>
                  <a:schemeClr val="accent6">
                    <a:lumMod val="75000"/>
                  </a:schemeClr>
                </a:solidFill>
              </a:rPr>
              <a:t>actions</a:t>
            </a:r>
            <a:r>
              <a:rPr lang="en-US" altLang="en-US" sz="2400" dirty="0"/>
              <a:t> as operations</a:t>
            </a:r>
          </a:p>
          <a:p>
            <a:pPr lvl="2"/>
            <a:r>
              <a:rPr lang="en-US" altLang="en-US" sz="2000" dirty="0"/>
              <a:t>Simple programming model for building big data applications in familiar languages.</a:t>
            </a:r>
          </a:p>
        </p:txBody>
      </p:sp>
    </p:spTree>
    <p:extLst>
      <p:ext uri="{BB962C8B-B14F-4D97-AF65-F5344CB8AC3E}">
        <p14:creationId xmlns:p14="http://schemas.microsoft.com/office/powerpoint/2010/main" val="17723749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altLang="en-US" dirty="0"/>
              <a:t>Spark’s Design Philosophy</a:t>
            </a:r>
          </a:p>
        </p:txBody>
      </p:sp>
      <p:sp>
        <p:nvSpPr>
          <p:cNvPr id="8" name="Content Placeholder 2">
            <a:extLst>
              <a:ext uri="{FF2B5EF4-FFF2-40B4-BE49-F238E27FC236}">
                <a16:creationId xmlns:a16="http://schemas.microsoft.com/office/drawing/2014/main" id="{927F2D24-538A-4F42-931F-433DA87517E8}"/>
              </a:ext>
            </a:extLst>
          </p:cNvPr>
          <p:cNvSpPr>
            <a:spLocks noGrp="1"/>
          </p:cNvSpPr>
          <p:nvPr>
            <p:ph idx="1"/>
          </p:nvPr>
        </p:nvSpPr>
        <p:spPr>
          <a:xfrm>
            <a:off x="457200" y="2030413"/>
            <a:ext cx="8229600" cy="3673475"/>
          </a:xfrm>
        </p:spPr>
        <p:txBody>
          <a:bodyPr>
            <a:normAutofit/>
          </a:bodyPr>
          <a:lstStyle/>
          <a:p>
            <a:r>
              <a:rPr lang="en-US" altLang="en-US" sz="2800" dirty="0"/>
              <a:t>Modularity</a:t>
            </a:r>
          </a:p>
          <a:p>
            <a:pPr lvl="1"/>
            <a:r>
              <a:rPr lang="en-US" altLang="en-US" sz="2400" dirty="0"/>
              <a:t>Polyglot</a:t>
            </a:r>
          </a:p>
          <a:p>
            <a:pPr lvl="2"/>
            <a:r>
              <a:rPr lang="en-US" altLang="en-US" sz="2000" dirty="0"/>
              <a:t>Support many languages: Scala, Java, Python, SQL, and R</a:t>
            </a:r>
          </a:p>
          <a:p>
            <a:pPr lvl="1"/>
            <a:r>
              <a:rPr lang="en-US" altLang="en-US" sz="2400" dirty="0"/>
              <a:t>Application that can do it all!</a:t>
            </a:r>
          </a:p>
          <a:p>
            <a:pPr lvl="2"/>
            <a:r>
              <a:rPr lang="en-US" altLang="en-US" dirty="0"/>
              <a:t>Core components: </a:t>
            </a:r>
          </a:p>
          <a:p>
            <a:pPr lvl="3"/>
            <a:r>
              <a:rPr lang="en-US" altLang="en-US" dirty="0"/>
              <a:t>Spark SQL</a:t>
            </a:r>
          </a:p>
          <a:p>
            <a:pPr lvl="3"/>
            <a:r>
              <a:rPr lang="en-US" altLang="en-US" dirty="0"/>
              <a:t>Spark Structured Streaming</a:t>
            </a:r>
          </a:p>
          <a:p>
            <a:pPr lvl="3"/>
            <a:r>
              <a:rPr lang="en-US" altLang="en-US" dirty="0"/>
              <a:t>Spark </a:t>
            </a:r>
            <a:r>
              <a:rPr lang="en-US" altLang="en-US" dirty="0" err="1"/>
              <a:t>Mllib</a:t>
            </a:r>
            <a:endParaRPr lang="en-US" altLang="en-US" dirty="0"/>
          </a:p>
          <a:p>
            <a:pPr lvl="3"/>
            <a:r>
              <a:rPr lang="en-US" altLang="en-US" dirty="0" err="1"/>
              <a:t>GraphX</a:t>
            </a:r>
            <a:endParaRPr lang="en-US" altLang="en-US" dirty="0"/>
          </a:p>
          <a:p>
            <a:pPr lvl="1"/>
            <a:endParaRPr lang="en-US" altLang="en-US" sz="2000" dirty="0"/>
          </a:p>
        </p:txBody>
      </p:sp>
    </p:spTree>
    <p:extLst>
      <p:ext uri="{BB962C8B-B14F-4D97-AF65-F5344CB8AC3E}">
        <p14:creationId xmlns:p14="http://schemas.microsoft.com/office/powerpoint/2010/main" val="28335852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altLang="en-US" dirty="0"/>
              <a:t>Spark’s Design Philosophy</a:t>
            </a:r>
          </a:p>
        </p:txBody>
      </p:sp>
      <p:sp>
        <p:nvSpPr>
          <p:cNvPr id="8" name="Content Placeholder 2">
            <a:extLst>
              <a:ext uri="{FF2B5EF4-FFF2-40B4-BE49-F238E27FC236}">
                <a16:creationId xmlns:a16="http://schemas.microsoft.com/office/drawing/2014/main" id="{927F2D24-538A-4F42-931F-433DA87517E8}"/>
              </a:ext>
            </a:extLst>
          </p:cNvPr>
          <p:cNvSpPr>
            <a:spLocks noGrp="1"/>
          </p:cNvSpPr>
          <p:nvPr>
            <p:ph idx="1"/>
          </p:nvPr>
        </p:nvSpPr>
        <p:spPr>
          <a:xfrm>
            <a:off x="457200" y="2030413"/>
            <a:ext cx="8229600" cy="3673475"/>
          </a:xfrm>
        </p:spPr>
        <p:txBody>
          <a:bodyPr>
            <a:normAutofit/>
          </a:bodyPr>
          <a:lstStyle/>
          <a:p>
            <a:r>
              <a:rPr lang="en-US" altLang="en-US" sz="2800" dirty="0"/>
              <a:t>Extensibility</a:t>
            </a:r>
          </a:p>
          <a:p>
            <a:pPr lvl="1"/>
            <a:r>
              <a:rPr lang="en-US" altLang="en-US" sz="2400" dirty="0"/>
              <a:t>Decoupling of compute and storage</a:t>
            </a:r>
          </a:p>
          <a:p>
            <a:pPr lvl="2"/>
            <a:r>
              <a:rPr lang="en-US" altLang="en-US" dirty="0"/>
              <a:t>Different from Apache Hadoop</a:t>
            </a:r>
          </a:p>
          <a:p>
            <a:pPr lvl="1"/>
            <a:r>
              <a:rPr lang="en-US" altLang="en-US" sz="2400" dirty="0"/>
              <a:t>Connectors to read/write</a:t>
            </a:r>
          </a:p>
          <a:p>
            <a:pPr lvl="2"/>
            <a:r>
              <a:rPr lang="en-US" altLang="en-US" dirty="0">
                <a:hlinkClick r:id="rId2"/>
              </a:rPr>
              <a:t>https://docs.databricks.com/data/data-sources/index.html</a:t>
            </a:r>
            <a:endParaRPr lang="en-US" altLang="en-US" dirty="0"/>
          </a:p>
          <a:p>
            <a:pPr lvl="1"/>
            <a:r>
              <a:rPr lang="en-US" altLang="en-US" sz="2400" dirty="0"/>
              <a:t>Spark Packages</a:t>
            </a:r>
          </a:p>
          <a:p>
            <a:pPr lvl="2"/>
            <a:r>
              <a:rPr lang="en-US" altLang="en-US" dirty="0"/>
              <a:t>https://spark-</a:t>
            </a:r>
            <a:r>
              <a:rPr lang="en-US" altLang="en-US" dirty="0" err="1"/>
              <a:t>packages.org</a:t>
            </a:r>
            <a:r>
              <a:rPr lang="en-US" altLang="en-US" dirty="0"/>
              <a:t>/</a:t>
            </a:r>
          </a:p>
          <a:p>
            <a:pPr lvl="1"/>
            <a:endParaRPr lang="en-US" altLang="en-US" sz="2000" dirty="0"/>
          </a:p>
        </p:txBody>
      </p:sp>
    </p:spTree>
    <p:extLst>
      <p:ext uri="{BB962C8B-B14F-4D97-AF65-F5344CB8AC3E}">
        <p14:creationId xmlns:p14="http://schemas.microsoft.com/office/powerpoint/2010/main" val="19465840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altLang="en-US" i="1" dirty="0"/>
              <a:t>Optimization with Tungsten</a:t>
            </a:r>
          </a:p>
        </p:txBody>
      </p:sp>
      <p:sp>
        <p:nvSpPr>
          <p:cNvPr id="8" name="Content Placeholder 2">
            <a:extLst>
              <a:ext uri="{FF2B5EF4-FFF2-40B4-BE49-F238E27FC236}">
                <a16:creationId xmlns:a16="http://schemas.microsoft.com/office/drawing/2014/main" id="{927F2D24-538A-4F42-931F-433DA87517E8}"/>
              </a:ext>
            </a:extLst>
          </p:cNvPr>
          <p:cNvSpPr>
            <a:spLocks noGrp="1"/>
          </p:cNvSpPr>
          <p:nvPr>
            <p:ph idx="1"/>
          </p:nvPr>
        </p:nvSpPr>
        <p:spPr>
          <a:xfrm>
            <a:off x="457200" y="2030413"/>
            <a:ext cx="8229600" cy="4553267"/>
          </a:xfrm>
        </p:spPr>
        <p:txBody>
          <a:bodyPr>
            <a:normAutofit/>
          </a:bodyPr>
          <a:lstStyle/>
          <a:p>
            <a:pPr marL="457200" lvl="1" indent="0">
              <a:buNone/>
            </a:pPr>
            <a:r>
              <a:rPr lang="en-US" sz="2000" dirty="0"/>
              <a:t>Apache Spark 2.0 shipped with the </a:t>
            </a:r>
            <a:r>
              <a:rPr lang="en-US" sz="2000" dirty="0">
                <a:hlinkClick r:id="rId2"/>
              </a:rPr>
              <a:t>second generation Tungsten engine</a:t>
            </a:r>
            <a:r>
              <a:rPr lang="en-US" sz="2000" dirty="0"/>
              <a:t>. </a:t>
            </a:r>
          </a:p>
          <a:p>
            <a:pPr marL="457200" lvl="1" indent="0">
              <a:buNone/>
            </a:pPr>
            <a:endParaRPr lang="en-US" sz="2000" dirty="0"/>
          </a:p>
          <a:p>
            <a:pPr marL="457200" lvl="1" indent="0">
              <a:buNone/>
            </a:pPr>
            <a:r>
              <a:rPr lang="en-US" sz="2000" dirty="0"/>
              <a:t>Built upon ideas from modern compilers and MPP databases and applied to data processing queries, Tungsten emits (SPARK-12795) </a:t>
            </a:r>
            <a:r>
              <a:rPr lang="en-US" sz="2000" b="1" dirty="0">
                <a:solidFill>
                  <a:schemeClr val="accent6">
                    <a:lumMod val="75000"/>
                  </a:schemeClr>
                </a:solidFill>
              </a:rPr>
              <a:t>optimized bytecode at runtime that collapses the entire query into a single function</a:t>
            </a:r>
            <a:r>
              <a:rPr lang="en-US" sz="2000" dirty="0"/>
              <a:t>, eliminating virtual function calls and leveraging CPU registers for intermediate data. As a result of this streamlined strategy, called “</a:t>
            </a:r>
            <a:r>
              <a:rPr lang="en-US" sz="2000" dirty="0">
                <a:solidFill>
                  <a:schemeClr val="accent6">
                    <a:lumMod val="75000"/>
                  </a:schemeClr>
                </a:solidFill>
              </a:rPr>
              <a:t>whole-stage code generation</a:t>
            </a:r>
            <a:r>
              <a:rPr lang="en-US" sz="2000" dirty="0"/>
              <a:t>,” CPU efficiency is significantly improved.</a:t>
            </a:r>
          </a:p>
          <a:p>
            <a:pPr marL="457200" lvl="1" indent="0">
              <a:buNone/>
            </a:pPr>
            <a:endParaRPr lang="en-US" altLang="en-US" sz="2000" dirty="0"/>
          </a:p>
          <a:p>
            <a:pPr lvl="1">
              <a:buFont typeface="Arial" panose="020B0604020202020204" pitchFamily="34" charset="0"/>
              <a:buChar char="•"/>
            </a:pPr>
            <a:r>
              <a:rPr lang="en-US" altLang="en-US" sz="1600" dirty="0">
                <a:hlinkClick r:id="rId3"/>
              </a:rPr>
              <a:t>https://databricks.com/blog/2016/05/23/apache-spark-as-a-compiler-joining-a-billion-rows-per-second-on-a-laptop.html</a:t>
            </a:r>
            <a:endParaRPr lang="en-US" altLang="en-US" sz="1600" dirty="0"/>
          </a:p>
          <a:p>
            <a:pPr lvl="1">
              <a:buFont typeface="Arial" panose="020B0604020202020204" pitchFamily="34" charset="0"/>
              <a:buChar char="•"/>
            </a:pPr>
            <a:r>
              <a:rPr lang="en-US" altLang="en-US" sz="1600" dirty="0">
                <a:hlinkClick r:id="rId2"/>
              </a:rPr>
              <a:t>https://databricks.com/blog/2015/04/28/project-tungsten-bringing-spark-closer-to-bare-metal.html</a:t>
            </a:r>
            <a:endParaRPr lang="en-US" altLang="en-US" sz="1600" dirty="0"/>
          </a:p>
          <a:p>
            <a:pPr marL="457200" lvl="1" indent="0">
              <a:buNone/>
            </a:pPr>
            <a:endParaRPr lang="en-US" altLang="en-US" sz="2000" dirty="0"/>
          </a:p>
        </p:txBody>
      </p:sp>
    </p:spTree>
    <p:extLst>
      <p:ext uri="{BB962C8B-B14F-4D97-AF65-F5344CB8AC3E}">
        <p14:creationId xmlns:p14="http://schemas.microsoft.com/office/powerpoint/2010/main" val="35920324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dirty="0">
                <a:hlinkClick r:id="rId2"/>
              </a:rPr>
              <a:t>Spark SQL</a:t>
            </a:r>
            <a:endParaRPr lang="en-US" altLang="en-US" dirty="0"/>
          </a:p>
        </p:txBody>
      </p:sp>
      <p:sp>
        <p:nvSpPr>
          <p:cNvPr id="8" name="Content Placeholder 2">
            <a:extLst>
              <a:ext uri="{FF2B5EF4-FFF2-40B4-BE49-F238E27FC236}">
                <a16:creationId xmlns:a16="http://schemas.microsoft.com/office/drawing/2014/main" id="{927F2D24-538A-4F42-931F-433DA87517E8}"/>
              </a:ext>
            </a:extLst>
          </p:cNvPr>
          <p:cNvSpPr>
            <a:spLocks noGrp="1"/>
          </p:cNvSpPr>
          <p:nvPr>
            <p:ph idx="1"/>
          </p:nvPr>
        </p:nvSpPr>
        <p:spPr>
          <a:xfrm>
            <a:off x="457200" y="2030413"/>
            <a:ext cx="8229600" cy="3673475"/>
          </a:xfrm>
        </p:spPr>
        <p:txBody>
          <a:bodyPr>
            <a:normAutofit fontScale="85000" lnSpcReduction="10000"/>
          </a:bodyPr>
          <a:lstStyle/>
          <a:p>
            <a:r>
              <a:rPr lang="en-US" dirty="0"/>
              <a:t>Integrates relational processing (</a:t>
            </a:r>
            <a:r>
              <a:rPr lang="en-US" dirty="0">
                <a:hlinkClick r:id="rId3"/>
              </a:rPr>
              <a:t>tabular data abstraction</a:t>
            </a:r>
            <a:r>
              <a:rPr lang="en-US" dirty="0"/>
              <a:t>) with Spark’s functional programming API.</a:t>
            </a:r>
          </a:p>
          <a:p>
            <a:r>
              <a:rPr lang="en-US" dirty="0"/>
              <a:t>Spark module for structured data (records with a known schema) processing</a:t>
            </a:r>
          </a:p>
          <a:p>
            <a:pPr lvl="1"/>
            <a:r>
              <a:rPr lang="en-US" dirty="0"/>
              <a:t>Offers tighter integration between relational and procedural processing through declarative DataFrame API that integrates with procedural Spark code</a:t>
            </a:r>
          </a:p>
          <a:p>
            <a:pPr lvl="1"/>
            <a:r>
              <a:rPr lang="en-US" dirty="0"/>
              <a:t>Includes Catalyst, a highly extensible optimizer built using features of the Scala programming.</a:t>
            </a:r>
          </a:p>
          <a:p>
            <a:pPr lvl="1"/>
            <a:endParaRPr lang="en-US" dirty="0"/>
          </a:p>
          <a:p>
            <a:endParaRPr lang="en-US" altLang="en-US" sz="1600" dirty="0"/>
          </a:p>
          <a:p>
            <a:pPr lvl="1"/>
            <a:endParaRPr lang="en-US" altLang="en-US" sz="2000" dirty="0"/>
          </a:p>
        </p:txBody>
      </p:sp>
    </p:spTree>
    <p:extLst>
      <p:ext uri="{BB962C8B-B14F-4D97-AF65-F5344CB8AC3E}">
        <p14:creationId xmlns:p14="http://schemas.microsoft.com/office/powerpoint/2010/main" val="38331408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dirty="0">
                <a:hlinkClick r:id="rId2"/>
              </a:rPr>
              <a:t>Spark MLlib</a:t>
            </a:r>
            <a:r>
              <a:rPr lang="en-US" dirty="0"/>
              <a:t> (1/2)</a:t>
            </a:r>
            <a:endParaRPr lang="en-US" altLang="en-US" dirty="0"/>
          </a:p>
        </p:txBody>
      </p:sp>
      <p:sp>
        <p:nvSpPr>
          <p:cNvPr id="8" name="Content Placeholder 2">
            <a:extLst>
              <a:ext uri="{FF2B5EF4-FFF2-40B4-BE49-F238E27FC236}">
                <a16:creationId xmlns:a16="http://schemas.microsoft.com/office/drawing/2014/main" id="{927F2D24-538A-4F42-931F-433DA87517E8}"/>
              </a:ext>
            </a:extLst>
          </p:cNvPr>
          <p:cNvSpPr>
            <a:spLocks noGrp="1"/>
          </p:cNvSpPr>
          <p:nvPr>
            <p:ph idx="1"/>
          </p:nvPr>
        </p:nvSpPr>
        <p:spPr>
          <a:xfrm>
            <a:off x="457200" y="2030413"/>
            <a:ext cx="8229600" cy="3673475"/>
          </a:xfrm>
        </p:spPr>
        <p:txBody>
          <a:bodyPr>
            <a:normAutofit fontScale="85000" lnSpcReduction="20000"/>
          </a:bodyPr>
          <a:lstStyle/>
          <a:p>
            <a:r>
              <a:rPr lang="en-US" dirty="0"/>
              <a:t>Spark’s machine learning (ML) library</a:t>
            </a:r>
          </a:p>
          <a:p>
            <a:pPr lvl="1"/>
            <a:r>
              <a:rPr lang="en-US" dirty="0"/>
              <a:t>ML Algorithms: classification, regression, clustering, and collaborative filtering</a:t>
            </a:r>
          </a:p>
          <a:p>
            <a:pPr lvl="1"/>
            <a:r>
              <a:rPr lang="en-US" dirty="0"/>
              <a:t>Featurization: feature extraction, transformation, dimensionality reduction, and selection</a:t>
            </a:r>
          </a:p>
          <a:p>
            <a:pPr lvl="1"/>
            <a:r>
              <a:rPr lang="en-US" dirty="0"/>
              <a:t>Pipelines: tools for constructing, evaluating, and tuning ML Pipelines</a:t>
            </a:r>
          </a:p>
          <a:p>
            <a:pPr lvl="1"/>
            <a:r>
              <a:rPr lang="en-US" dirty="0"/>
              <a:t>Persistence: saving and load algorithms, models, and Pipelines</a:t>
            </a:r>
          </a:p>
          <a:p>
            <a:pPr lvl="1"/>
            <a:r>
              <a:rPr lang="en-US" dirty="0"/>
              <a:t>Utilities: linear algebra, statistics, data handling, etc.</a:t>
            </a:r>
          </a:p>
          <a:p>
            <a:endParaRPr lang="en-US" altLang="en-US" sz="1600" dirty="0"/>
          </a:p>
          <a:p>
            <a:pPr lvl="1"/>
            <a:endParaRPr lang="en-US" altLang="en-US" sz="2000" dirty="0"/>
          </a:p>
        </p:txBody>
      </p:sp>
    </p:spTree>
    <p:extLst>
      <p:ext uri="{BB962C8B-B14F-4D97-AF65-F5344CB8AC3E}">
        <p14:creationId xmlns:p14="http://schemas.microsoft.com/office/powerpoint/2010/main" val="28960464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dirty="0">
                <a:hlinkClick r:id="rId2"/>
              </a:rPr>
              <a:t>Spark MLlib</a:t>
            </a:r>
            <a:r>
              <a:rPr lang="en-US" dirty="0"/>
              <a:t> (2/2)</a:t>
            </a:r>
            <a:endParaRPr lang="en-US" altLang="en-US" dirty="0"/>
          </a:p>
        </p:txBody>
      </p:sp>
      <p:sp>
        <p:nvSpPr>
          <p:cNvPr id="8" name="Content Placeholder 2">
            <a:extLst>
              <a:ext uri="{FF2B5EF4-FFF2-40B4-BE49-F238E27FC236}">
                <a16:creationId xmlns:a16="http://schemas.microsoft.com/office/drawing/2014/main" id="{927F2D24-538A-4F42-931F-433DA87517E8}"/>
              </a:ext>
            </a:extLst>
          </p:cNvPr>
          <p:cNvSpPr>
            <a:spLocks noGrp="1"/>
          </p:cNvSpPr>
          <p:nvPr>
            <p:ph idx="1"/>
          </p:nvPr>
        </p:nvSpPr>
        <p:spPr>
          <a:xfrm>
            <a:off x="457200" y="2030413"/>
            <a:ext cx="8229600" cy="3673475"/>
          </a:xfrm>
        </p:spPr>
        <p:txBody>
          <a:bodyPr>
            <a:normAutofit/>
          </a:bodyPr>
          <a:lstStyle/>
          <a:p>
            <a:r>
              <a:rPr lang="en-US" dirty="0" err="1"/>
              <a:t>spark.mllib</a:t>
            </a:r>
            <a:r>
              <a:rPr lang="en-US" dirty="0"/>
              <a:t> package</a:t>
            </a:r>
          </a:p>
          <a:p>
            <a:pPr lvl="1"/>
            <a:r>
              <a:rPr lang="en-US" dirty="0"/>
              <a:t>RDD-based APIs</a:t>
            </a:r>
          </a:p>
          <a:p>
            <a:pPr lvl="1"/>
            <a:r>
              <a:rPr lang="en-US" dirty="0"/>
              <a:t>Maintenance mode since 2.0</a:t>
            </a:r>
          </a:p>
          <a:p>
            <a:r>
              <a:rPr lang="en-US" dirty="0" err="1"/>
              <a:t>spark.ml</a:t>
            </a:r>
            <a:r>
              <a:rPr lang="en-US" dirty="0"/>
              <a:t> package (&gt;= 1.6)</a:t>
            </a:r>
          </a:p>
          <a:p>
            <a:pPr lvl="1"/>
            <a:r>
              <a:rPr lang="en-US" dirty="0" err="1"/>
              <a:t>DataFrame</a:t>
            </a:r>
            <a:r>
              <a:rPr lang="en-US" dirty="0"/>
              <a:t>-based API</a:t>
            </a:r>
          </a:p>
          <a:p>
            <a:pPr lvl="1"/>
            <a:r>
              <a:rPr lang="en-US" dirty="0"/>
              <a:t>More friendly API with benefits of Tungsten and Catalyst optimization</a:t>
            </a:r>
          </a:p>
          <a:p>
            <a:endParaRPr lang="en-US" altLang="en-US" sz="1600" dirty="0"/>
          </a:p>
          <a:p>
            <a:pPr lvl="1"/>
            <a:endParaRPr lang="en-US" altLang="en-US" sz="2000" dirty="0"/>
          </a:p>
        </p:txBody>
      </p:sp>
    </p:spTree>
    <p:extLst>
      <p:ext uri="{BB962C8B-B14F-4D97-AF65-F5344CB8AC3E}">
        <p14:creationId xmlns:p14="http://schemas.microsoft.com/office/powerpoint/2010/main" val="10584679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dirty="0">
                <a:hlinkClick r:id="rId2"/>
              </a:rPr>
              <a:t>Structured Streaming</a:t>
            </a:r>
            <a:endParaRPr lang="en-US" altLang="en-US" dirty="0"/>
          </a:p>
        </p:txBody>
      </p:sp>
      <p:sp>
        <p:nvSpPr>
          <p:cNvPr id="8" name="Content Placeholder 2">
            <a:extLst>
              <a:ext uri="{FF2B5EF4-FFF2-40B4-BE49-F238E27FC236}">
                <a16:creationId xmlns:a16="http://schemas.microsoft.com/office/drawing/2014/main" id="{927F2D24-538A-4F42-931F-433DA87517E8}"/>
              </a:ext>
            </a:extLst>
          </p:cNvPr>
          <p:cNvSpPr>
            <a:spLocks noGrp="1"/>
          </p:cNvSpPr>
          <p:nvPr>
            <p:ph idx="1"/>
          </p:nvPr>
        </p:nvSpPr>
        <p:spPr>
          <a:xfrm>
            <a:off x="457200" y="2030413"/>
            <a:ext cx="8229600" cy="3673475"/>
          </a:xfrm>
        </p:spPr>
        <p:txBody>
          <a:bodyPr>
            <a:normAutofit/>
          </a:bodyPr>
          <a:lstStyle/>
          <a:p>
            <a:r>
              <a:rPr lang="en-US" dirty="0"/>
              <a:t>Scalable and fault-tolerant stream processing engine built on the Spark SQL engine.</a:t>
            </a:r>
          </a:p>
          <a:p>
            <a:r>
              <a:rPr lang="en-US" dirty="0"/>
              <a:t>Dataset/DataFrame based API in Scala, Java, Python or R</a:t>
            </a:r>
          </a:p>
          <a:p>
            <a:r>
              <a:rPr lang="en-US" dirty="0"/>
              <a:t>Supports Streaming </a:t>
            </a:r>
            <a:r>
              <a:rPr lang="en-US" dirty="0">
                <a:hlinkClick r:id="rId3"/>
              </a:rPr>
              <a:t>aggregations</a:t>
            </a:r>
            <a:r>
              <a:rPr lang="en-US" dirty="0"/>
              <a:t>, </a:t>
            </a:r>
            <a:r>
              <a:rPr lang="en-US" dirty="0">
                <a:hlinkClick r:id="rId4"/>
              </a:rPr>
              <a:t>event-time windows</a:t>
            </a:r>
            <a:r>
              <a:rPr lang="en-US" dirty="0"/>
              <a:t>, </a:t>
            </a:r>
            <a:r>
              <a:rPr lang="en-US" dirty="0">
                <a:hlinkClick r:id="rId5"/>
              </a:rPr>
              <a:t>stream-to-batch joins</a:t>
            </a:r>
            <a:endParaRPr lang="en-US" altLang="en-US" sz="2000" dirty="0"/>
          </a:p>
        </p:txBody>
      </p:sp>
    </p:spTree>
    <p:extLst>
      <p:ext uri="{BB962C8B-B14F-4D97-AF65-F5344CB8AC3E}">
        <p14:creationId xmlns:p14="http://schemas.microsoft.com/office/powerpoint/2010/main" val="16380279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dirty="0">
                <a:hlinkClick r:id="rId2"/>
              </a:rPr>
              <a:t>GraphX</a:t>
            </a:r>
            <a:endParaRPr lang="en-US" altLang="en-US" dirty="0"/>
          </a:p>
        </p:txBody>
      </p:sp>
      <p:sp>
        <p:nvSpPr>
          <p:cNvPr id="8" name="Content Placeholder 2">
            <a:extLst>
              <a:ext uri="{FF2B5EF4-FFF2-40B4-BE49-F238E27FC236}">
                <a16:creationId xmlns:a16="http://schemas.microsoft.com/office/drawing/2014/main" id="{927F2D24-538A-4F42-931F-433DA87517E8}"/>
              </a:ext>
            </a:extLst>
          </p:cNvPr>
          <p:cNvSpPr>
            <a:spLocks noGrp="1"/>
          </p:cNvSpPr>
          <p:nvPr>
            <p:ph idx="1"/>
          </p:nvPr>
        </p:nvSpPr>
        <p:spPr>
          <a:xfrm>
            <a:off x="457200" y="2030413"/>
            <a:ext cx="8229600" cy="3673475"/>
          </a:xfrm>
        </p:spPr>
        <p:txBody>
          <a:bodyPr>
            <a:normAutofit/>
          </a:bodyPr>
          <a:lstStyle/>
          <a:p>
            <a:r>
              <a:rPr lang="en-US" dirty="0"/>
              <a:t>Library for manipulating graphs (e.g. social network, routes and connected points, or network topology graphs)</a:t>
            </a:r>
          </a:p>
          <a:p>
            <a:r>
              <a:rPr lang="en-US" dirty="0"/>
              <a:t>Graph-parallel computations</a:t>
            </a:r>
          </a:p>
          <a:p>
            <a:r>
              <a:rPr lang="en-US" dirty="0"/>
              <a:t>Provides standard graph algorithms for analysis, connections, and traversals</a:t>
            </a:r>
          </a:p>
        </p:txBody>
      </p:sp>
    </p:spTree>
    <p:extLst>
      <p:ext uri="{BB962C8B-B14F-4D97-AF65-F5344CB8AC3E}">
        <p14:creationId xmlns:p14="http://schemas.microsoft.com/office/powerpoint/2010/main" val="2562776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altLang="en-US" dirty="0"/>
              <a:t>Today’s Lecture Outline</a:t>
            </a:r>
          </a:p>
        </p:txBody>
      </p:sp>
      <p:sp>
        <p:nvSpPr>
          <p:cNvPr id="8" name="Content Placeholder 2">
            <a:extLst>
              <a:ext uri="{FF2B5EF4-FFF2-40B4-BE49-F238E27FC236}">
                <a16:creationId xmlns:a16="http://schemas.microsoft.com/office/drawing/2014/main" id="{927F2D24-538A-4F42-931F-433DA87517E8}"/>
              </a:ext>
            </a:extLst>
          </p:cNvPr>
          <p:cNvSpPr>
            <a:spLocks noGrp="1"/>
          </p:cNvSpPr>
          <p:nvPr>
            <p:ph idx="1"/>
          </p:nvPr>
        </p:nvSpPr>
        <p:spPr>
          <a:xfrm>
            <a:off x="457200" y="2030413"/>
            <a:ext cx="8229600" cy="3673475"/>
          </a:xfrm>
        </p:spPr>
        <p:txBody>
          <a:bodyPr>
            <a:normAutofit/>
          </a:bodyPr>
          <a:lstStyle/>
          <a:p>
            <a:r>
              <a:rPr lang="en-US" altLang="en-US" sz="2400" dirty="0"/>
              <a:t>Homework Review</a:t>
            </a:r>
          </a:p>
          <a:p>
            <a:r>
              <a:rPr lang="en-US" altLang="en-US" sz="2400" dirty="0"/>
              <a:t>Project and Final Paper Rubrics</a:t>
            </a:r>
          </a:p>
          <a:p>
            <a:r>
              <a:rPr lang="en-US" altLang="en-US" sz="2400" dirty="0"/>
              <a:t>Apache Spark Introduction</a:t>
            </a:r>
          </a:p>
          <a:p>
            <a:r>
              <a:rPr lang="en-US" altLang="en-US" sz="2400" dirty="0"/>
              <a:t>Spark SQL</a:t>
            </a:r>
          </a:p>
          <a:p>
            <a:r>
              <a:rPr lang="en-US" altLang="en-US" sz="2400" dirty="0"/>
              <a:t>Resilient Distributed Dataset (RDD)</a:t>
            </a:r>
          </a:p>
          <a:p>
            <a:r>
              <a:rPr lang="en-US" altLang="en-US" sz="2400" dirty="0"/>
              <a:t>RDD Transformations</a:t>
            </a:r>
          </a:p>
          <a:p>
            <a:r>
              <a:rPr lang="en-US" altLang="en-US" sz="2400" dirty="0"/>
              <a:t>RDD Actions</a:t>
            </a:r>
          </a:p>
          <a:p>
            <a:r>
              <a:rPr lang="en-US" altLang="en-US" sz="2400" dirty="0"/>
              <a:t>RDD Lab</a:t>
            </a:r>
          </a:p>
        </p:txBody>
      </p:sp>
    </p:spTree>
    <p:extLst>
      <p:ext uri="{BB962C8B-B14F-4D97-AF65-F5344CB8AC3E}">
        <p14:creationId xmlns:p14="http://schemas.microsoft.com/office/powerpoint/2010/main" val="33694798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altLang="en-US" dirty="0"/>
              <a:t>Spark Architecture</a:t>
            </a:r>
          </a:p>
        </p:txBody>
      </p:sp>
      <p:pic>
        <p:nvPicPr>
          <p:cNvPr id="10" name="Picture 9">
            <a:extLst>
              <a:ext uri="{FF2B5EF4-FFF2-40B4-BE49-F238E27FC236}">
                <a16:creationId xmlns:a16="http://schemas.microsoft.com/office/drawing/2014/main" id="{395FCCF1-86D4-4545-A906-029422237743}"/>
              </a:ext>
            </a:extLst>
          </p:cNvPr>
          <p:cNvPicPr>
            <a:picLocks noChangeAspect="1"/>
          </p:cNvPicPr>
          <p:nvPr/>
        </p:nvPicPr>
        <p:blipFill>
          <a:blip r:embed="rId2"/>
          <a:stretch>
            <a:fillRect/>
          </a:stretch>
        </p:blipFill>
        <p:spPr>
          <a:xfrm>
            <a:off x="892503" y="2030413"/>
            <a:ext cx="7569200" cy="3632200"/>
          </a:xfrm>
          <a:prstGeom prst="rect">
            <a:avLst/>
          </a:prstGeom>
        </p:spPr>
      </p:pic>
      <p:sp>
        <p:nvSpPr>
          <p:cNvPr id="11" name="TextBox 10">
            <a:extLst>
              <a:ext uri="{FF2B5EF4-FFF2-40B4-BE49-F238E27FC236}">
                <a16:creationId xmlns:a16="http://schemas.microsoft.com/office/drawing/2014/main" id="{1A406BB3-F45A-0E48-AF50-94D04E9F8367}"/>
              </a:ext>
            </a:extLst>
          </p:cNvPr>
          <p:cNvSpPr txBox="1"/>
          <p:nvPr/>
        </p:nvSpPr>
        <p:spPr>
          <a:xfrm>
            <a:off x="1187668" y="5767717"/>
            <a:ext cx="6978869" cy="369332"/>
          </a:xfrm>
          <a:prstGeom prst="rect">
            <a:avLst/>
          </a:prstGeom>
          <a:noFill/>
        </p:spPr>
        <p:txBody>
          <a:bodyPr wrap="square" rtlCol="0">
            <a:spAutoFit/>
          </a:bodyPr>
          <a:lstStyle/>
          <a:p>
            <a:pPr algn="ctr"/>
            <a:r>
              <a:rPr lang="en-US" dirty="0">
                <a:hlinkClick r:id="rId3"/>
              </a:rPr>
              <a:t>https://spark.apache.org/docs/latest/cluster-overview.html</a:t>
            </a:r>
            <a:endParaRPr lang="en-US" dirty="0"/>
          </a:p>
        </p:txBody>
      </p:sp>
    </p:spTree>
    <p:extLst>
      <p:ext uri="{BB962C8B-B14F-4D97-AF65-F5344CB8AC3E}">
        <p14:creationId xmlns:p14="http://schemas.microsoft.com/office/powerpoint/2010/main" val="11406603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altLang="en-US" dirty="0"/>
              <a:t>Spark Application Concepts</a:t>
            </a:r>
          </a:p>
        </p:txBody>
      </p:sp>
      <p:sp>
        <p:nvSpPr>
          <p:cNvPr id="44034" name="Content Placeholder 2">
            <a:extLst>
              <a:ext uri="{FF2B5EF4-FFF2-40B4-BE49-F238E27FC236}">
                <a16:creationId xmlns:a16="http://schemas.microsoft.com/office/drawing/2014/main" id="{DB61D0D7-C69F-47E2-8EDC-162AE2623D66}"/>
              </a:ext>
            </a:extLst>
          </p:cNvPr>
          <p:cNvSpPr>
            <a:spLocks noGrp="1"/>
          </p:cNvSpPr>
          <p:nvPr>
            <p:ph idx="1"/>
          </p:nvPr>
        </p:nvSpPr>
        <p:spPr>
          <a:xfrm>
            <a:off x="457200" y="2030413"/>
            <a:ext cx="8229600" cy="3673475"/>
          </a:xfrm>
        </p:spPr>
        <p:txBody>
          <a:bodyPr>
            <a:normAutofit fontScale="92500" lnSpcReduction="10000"/>
          </a:bodyPr>
          <a:lstStyle/>
          <a:p>
            <a:r>
              <a:rPr lang="en-US" altLang="en-US" sz="2800" dirty="0"/>
              <a:t>Spark Application</a:t>
            </a:r>
          </a:p>
          <a:p>
            <a:pPr lvl="1"/>
            <a:r>
              <a:rPr lang="en-US" altLang="en-US" sz="2400" dirty="0"/>
              <a:t>Consist of a driver process and a set of executor processes</a:t>
            </a:r>
            <a:endParaRPr lang="en-US" altLang="en-US" sz="2800" dirty="0"/>
          </a:p>
          <a:p>
            <a:r>
              <a:rPr lang="en-US" altLang="en-US" sz="2800" dirty="0"/>
              <a:t>Spark Executor</a:t>
            </a:r>
          </a:p>
          <a:p>
            <a:pPr lvl="1"/>
            <a:r>
              <a:rPr lang="en-US" altLang="en-US" sz="2400" dirty="0"/>
              <a:t>Runs on each work node in the cluster</a:t>
            </a:r>
          </a:p>
          <a:p>
            <a:pPr lvl="1"/>
            <a:r>
              <a:rPr lang="en-US" altLang="en-US" sz="2400" dirty="0"/>
              <a:t>Responsible for carrying out the work assigned by the driver</a:t>
            </a:r>
          </a:p>
          <a:p>
            <a:r>
              <a:rPr lang="en-US" altLang="en-US" sz="2800" dirty="0"/>
              <a:t>Cluster Manager</a:t>
            </a:r>
          </a:p>
          <a:p>
            <a:pPr lvl="1"/>
            <a:r>
              <a:rPr lang="en-US" altLang="en-US" sz="2400" dirty="0"/>
              <a:t>Responsible for managing and allocating resources for the cluster nodes</a:t>
            </a:r>
          </a:p>
          <a:p>
            <a:pPr lvl="2"/>
            <a:r>
              <a:rPr lang="en-US" altLang="en-US" sz="2000" dirty="0"/>
              <a:t>Currently supported managers: standalone, YARN, Mesos, Kubernetes.</a:t>
            </a:r>
          </a:p>
        </p:txBody>
      </p:sp>
    </p:spTree>
    <p:extLst>
      <p:ext uri="{BB962C8B-B14F-4D97-AF65-F5344CB8AC3E}">
        <p14:creationId xmlns:p14="http://schemas.microsoft.com/office/powerpoint/2010/main" val="22903485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altLang="en-US" dirty="0"/>
              <a:t>Spark Application Concepts</a:t>
            </a:r>
          </a:p>
        </p:txBody>
      </p:sp>
      <p:sp>
        <p:nvSpPr>
          <p:cNvPr id="44034" name="Content Placeholder 2">
            <a:extLst>
              <a:ext uri="{FF2B5EF4-FFF2-40B4-BE49-F238E27FC236}">
                <a16:creationId xmlns:a16="http://schemas.microsoft.com/office/drawing/2014/main" id="{DB61D0D7-C69F-47E2-8EDC-162AE2623D66}"/>
              </a:ext>
            </a:extLst>
          </p:cNvPr>
          <p:cNvSpPr>
            <a:spLocks noGrp="1"/>
          </p:cNvSpPr>
          <p:nvPr>
            <p:ph idx="1"/>
          </p:nvPr>
        </p:nvSpPr>
        <p:spPr>
          <a:xfrm>
            <a:off x="457200" y="2030413"/>
            <a:ext cx="8229600" cy="3673475"/>
          </a:xfrm>
        </p:spPr>
        <p:txBody>
          <a:bodyPr>
            <a:normAutofit/>
          </a:bodyPr>
          <a:lstStyle/>
          <a:p>
            <a:r>
              <a:rPr lang="en-US" altLang="en-US" sz="2800" dirty="0"/>
              <a:t>Spark Driver</a:t>
            </a:r>
          </a:p>
          <a:p>
            <a:pPr lvl="1"/>
            <a:r>
              <a:rPr lang="en-US" altLang="en-US" sz="2400" dirty="0"/>
              <a:t>Runs main() function</a:t>
            </a:r>
          </a:p>
          <a:p>
            <a:pPr lvl="1"/>
            <a:r>
              <a:rPr lang="en-US" altLang="en-US" sz="2400" dirty="0"/>
              <a:t>Responsible for:</a:t>
            </a:r>
          </a:p>
          <a:p>
            <a:pPr lvl="2"/>
            <a:r>
              <a:rPr lang="en-US" altLang="en-US" sz="2000" dirty="0">
                <a:solidFill>
                  <a:schemeClr val="accent6">
                    <a:lumMod val="75000"/>
                  </a:schemeClr>
                </a:solidFill>
              </a:rPr>
              <a:t>Instantiating SparkSession</a:t>
            </a:r>
          </a:p>
          <a:p>
            <a:pPr lvl="2"/>
            <a:r>
              <a:rPr lang="en-US" altLang="en-US" sz="2000" dirty="0">
                <a:solidFill>
                  <a:schemeClr val="accent6">
                    <a:lumMod val="75000"/>
                  </a:schemeClr>
                </a:solidFill>
              </a:rPr>
              <a:t>Requesting resources </a:t>
            </a:r>
            <a:r>
              <a:rPr lang="en-US" altLang="en-US" sz="2000" dirty="0"/>
              <a:t>(CPU, memory) from the cluster manager for executors</a:t>
            </a:r>
          </a:p>
          <a:p>
            <a:pPr lvl="2"/>
            <a:r>
              <a:rPr lang="en-US" altLang="en-US" sz="2000" dirty="0"/>
              <a:t>Transforming </a:t>
            </a:r>
            <a:r>
              <a:rPr lang="en-US" altLang="en-US" sz="2000" dirty="0">
                <a:solidFill>
                  <a:schemeClr val="accent6">
                    <a:lumMod val="75000"/>
                  </a:schemeClr>
                </a:solidFill>
              </a:rPr>
              <a:t>Spark application into one or more Spark Jobs</a:t>
            </a:r>
            <a:r>
              <a:rPr lang="en-US" altLang="en-US" sz="2000" dirty="0"/>
              <a:t>.</a:t>
            </a:r>
          </a:p>
          <a:p>
            <a:pPr lvl="3"/>
            <a:r>
              <a:rPr lang="en-US" altLang="en-US" dirty="0"/>
              <a:t>Each job is transformed into a DAG computations</a:t>
            </a:r>
          </a:p>
          <a:p>
            <a:pPr lvl="2"/>
            <a:r>
              <a:rPr lang="en-US" altLang="en-US" sz="2000" dirty="0">
                <a:solidFill>
                  <a:schemeClr val="accent6">
                    <a:lumMod val="75000"/>
                  </a:schemeClr>
                </a:solidFill>
              </a:rPr>
              <a:t>Scheduling</a:t>
            </a:r>
            <a:r>
              <a:rPr lang="en-US" altLang="en-US" sz="2000" dirty="0"/>
              <a:t> and distributing work across the executors</a:t>
            </a:r>
            <a:endParaRPr lang="en-US" altLang="en-US" sz="2400" dirty="0"/>
          </a:p>
          <a:p>
            <a:pPr lvl="1"/>
            <a:endParaRPr lang="en-US" altLang="en-US" sz="2400" dirty="0"/>
          </a:p>
          <a:p>
            <a:endParaRPr lang="en-US" altLang="en-US" sz="2800" dirty="0"/>
          </a:p>
        </p:txBody>
      </p:sp>
    </p:spTree>
    <p:extLst>
      <p:ext uri="{BB962C8B-B14F-4D97-AF65-F5344CB8AC3E}">
        <p14:creationId xmlns:p14="http://schemas.microsoft.com/office/powerpoint/2010/main" val="41097171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altLang="en-US" dirty="0"/>
              <a:t>Spark Job, Stages, Tasks</a:t>
            </a:r>
          </a:p>
        </p:txBody>
      </p:sp>
      <p:sp>
        <p:nvSpPr>
          <p:cNvPr id="44034" name="Content Placeholder 2">
            <a:extLst>
              <a:ext uri="{FF2B5EF4-FFF2-40B4-BE49-F238E27FC236}">
                <a16:creationId xmlns:a16="http://schemas.microsoft.com/office/drawing/2014/main" id="{DB61D0D7-C69F-47E2-8EDC-162AE2623D66}"/>
              </a:ext>
            </a:extLst>
          </p:cNvPr>
          <p:cNvSpPr>
            <a:spLocks noGrp="1"/>
          </p:cNvSpPr>
          <p:nvPr>
            <p:ph idx="1"/>
          </p:nvPr>
        </p:nvSpPr>
        <p:spPr>
          <a:xfrm>
            <a:off x="457200" y="2030413"/>
            <a:ext cx="8229600" cy="3673475"/>
          </a:xfrm>
        </p:spPr>
        <p:txBody>
          <a:bodyPr>
            <a:normAutofit/>
          </a:bodyPr>
          <a:lstStyle/>
          <a:p>
            <a:r>
              <a:rPr lang="en-US" altLang="en-US" sz="2800" dirty="0"/>
              <a:t>Spark driver</a:t>
            </a:r>
          </a:p>
          <a:p>
            <a:pPr lvl="1"/>
            <a:r>
              <a:rPr lang="en-US" altLang="en-US" sz="2400" dirty="0"/>
              <a:t>Transforms Spark application into one or more Spark Jobs. </a:t>
            </a:r>
          </a:p>
          <a:p>
            <a:pPr lvl="1"/>
            <a:r>
              <a:rPr lang="en-US" altLang="en-US" sz="2400" dirty="0"/>
              <a:t>Each job is transformed into a DAG computations</a:t>
            </a:r>
          </a:p>
          <a:p>
            <a:pPr lvl="1"/>
            <a:r>
              <a:rPr lang="en-US" altLang="en-US" sz="2400" dirty="0"/>
              <a:t>Stages make up DAG nodes and are comprised of tasks (units of execution)</a:t>
            </a:r>
          </a:p>
          <a:p>
            <a:pPr lvl="2"/>
            <a:r>
              <a:rPr lang="en-US" altLang="en-US" sz="2000" dirty="0"/>
              <a:t>They are federated across each Spark executor</a:t>
            </a:r>
          </a:p>
          <a:p>
            <a:pPr lvl="2"/>
            <a:r>
              <a:rPr lang="en-US" altLang="en-US" sz="2000" dirty="0"/>
              <a:t>Each task map to a single core and works on a single partition of data =&gt; parallel execution</a:t>
            </a:r>
          </a:p>
          <a:p>
            <a:endParaRPr lang="en-US" altLang="en-US" sz="2800" dirty="0"/>
          </a:p>
          <a:p>
            <a:endParaRPr lang="en-US" altLang="en-US" sz="2400" dirty="0"/>
          </a:p>
          <a:p>
            <a:pPr lvl="1"/>
            <a:endParaRPr lang="en-US" altLang="en-US" sz="2400" dirty="0"/>
          </a:p>
          <a:p>
            <a:endParaRPr lang="en-US" altLang="en-US" sz="2800" dirty="0"/>
          </a:p>
        </p:txBody>
      </p:sp>
    </p:spTree>
    <p:extLst>
      <p:ext uri="{BB962C8B-B14F-4D97-AF65-F5344CB8AC3E}">
        <p14:creationId xmlns:p14="http://schemas.microsoft.com/office/powerpoint/2010/main" val="37162688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altLang="en-US" dirty="0"/>
              <a:t>Spark Job, Stages, Tasks</a:t>
            </a:r>
          </a:p>
        </p:txBody>
      </p:sp>
      <p:sp>
        <p:nvSpPr>
          <p:cNvPr id="4" name="Rectangle 3">
            <a:extLst>
              <a:ext uri="{FF2B5EF4-FFF2-40B4-BE49-F238E27FC236}">
                <a16:creationId xmlns:a16="http://schemas.microsoft.com/office/drawing/2014/main" id="{90C3D446-153B-FE47-B533-6640E55B3910}"/>
              </a:ext>
            </a:extLst>
          </p:cNvPr>
          <p:cNvSpPr/>
          <p:nvPr/>
        </p:nvSpPr>
        <p:spPr>
          <a:xfrm>
            <a:off x="399398" y="3710149"/>
            <a:ext cx="1282262" cy="57806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Application</a:t>
            </a:r>
          </a:p>
        </p:txBody>
      </p:sp>
      <p:sp>
        <p:nvSpPr>
          <p:cNvPr id="7" name="Rectangle 6">
            <a:extLst>
              <a:ext uri="{FF2B5EF4-FFF2-40B4-BE49-F238E27FC236}">
                <a16:creationId xmlns:a16="http://schemas.microsoft.com/office/drawing/2014/main" id="{93D637DB-F187-904B-8FD1-DFD26E26663E}"/>
              </a:ext>
            </a:extLst>
          </p:cNvPr>
          <p:cNvSpPr/>
          <p:nvPr/>
        </p:nvSpPr>
        <p:spPr>
          <a:xfrm>
            <a:off x="2286003" y="2779986"/>
            <a:ext cx="1282262" cy="57806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Job</a:t>
            </a:r>
          </a:p>
        </p:txBody>
      </p:sp>
      <p:sp>
        <p:nvSpPr>
          <p:cNvPr id="8" name="Rectangle 7">
            <a:extLst>
              <a:ext uri="{FF2B5EF4-FFF2-40B4-BE49-F238E27FC236}">
                <a16:creationId xmlns:a16="http://schemas.microsoft.com/office/drawing/2014/main" id="{0A099AC2-5BE0-5841-971B-0D5197DF9242}"/>
              </a:ext>
            </a:extLst>
          </p:cNvPr>
          <p:cNvSpPr/>
          <p:nvPr/>
        </p:nvSpPr>
        <p:spPr>
          <a:xfrm>
            <a:off x="2286003" y="3710150"/>
            <a:ext cx="1282262" cy="57806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Job</a:t>
            </a:r>
          </a:p>
        </p:txBody>
      </p:sp>
      <p:sp>
        <p:nvSpPr>
          <p:cNvPr id="9" name="Rectangle 8">
            <a:extLst>
              <a:ext uri="{FF2B5EF4-FFF2-40B4-BE49-F238E27FC236}">
                <a16:creationId xmlns:a16="http://schemas.microsoft.com/office/drawing/2014/main" id="{9D418FCA-394A-494E-BF35-DC8703775690}"/>
              </a:ext>
            </a:extLst>
          </p:cNvPr>
          <p:cNvSpPr/>
          <p:nvPr/>
        </p:nvSpPr>
        <p:spPr>
          <a:xfrm>
            <a:off x="2286003" y="4640314"/>
            <a:ext cx="1282262" cy="57806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Job</a:t>
            </a:r>
          </a:p>
        </p:txBody>
      </p:sp>
      <p:sp>
        <p:nvSpPr>
          <p:cNvPr id="10" name="Rectangle 9">
            <a:extLst>
              <a:ext uri="{FF2B5EF4-FFF2-40B4-BE49-F238E27FC236}">
                <a16:creationId xmlns:a16="http://schemas.microsoft.com/office/drawing/2014/main" id="{C12370E8-A73C-7A41-A244-83E8FFC85773}"/>
              </a:ext>
            </a:extLst>
          </p:cNvPr>
          <p:cNvSpPr/>
          <p:nvPr/>
        </p:nvSpPr>
        <p:spPr>
          <a:xfrm>
            <a:off x="3920359" y="3710150"/>
            <a:ext cx="1282262" cy="57806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Stage</a:t>
            </a:r>
          </a:p>
        </p:txBody>
      </p:sp>
      <p:sp>
        <p:nvSpPr>
          <p:cNvPr id="11" name="Rectangle 10">
            <a:extLst>
              <a:ext uri="{FF2B5EF4-FFF2-40B4-BE49-F238E27FC236}">
                <a16:creationId xmlns:a16="http://schemas.microsoft.com/office/drawing/2014/main" id="{CAEFF6A4-F5AD-6746-9300-0DA233A8C9C7}"/>
              </a:ext>
            </a:extLst>
          </p:cNvPr>
          <p:cNvSpPr/>
          <p:nvPr/>
        </p:nvSpPr>
        <p:spPr>
          <a:xfrm>
            <a:off x="5696609" y="3710148"/>
            <a:ext cx="1282262" cy="57806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Stage</a:t>
            </a:r>
          </a:p>
        </p:txBody>
      </p:sp>
      <p:sp>
        <p:nvSpPr>
          <p:cNvPr id="12" name="Rectangle 11">
            <a:extLst>
              <a:ext uri="{FF2B5EF4-FFF2-40B4-BE49-F238E27FC236}">
                <a16:creationId xmlns:a16="http://schemas.microsoft.com/office/drawing/2014/main" id="{EF27888D-A79C-5F4A-AF0B-297D1B9AC976}"/>
              </a:ext>
            </a:extLst>
          </p:cNvPr>
          <p:cNvSpPr/>
          <p:nvPr/>
        </p:nvSpPr>
        <p:spPr>
          <a:xfrm>
            <a:off x="7520153" y="2779986"/>
            <a:ext cx="1282262" cy="57806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Task</a:t>
            </a:r>
          </a:p>
        </p:txBody>
      </p:sp>
      <p:sp>
        <p:nvSpPr>
          <p:cNvPr id="13" name="Rectangle 12">
            <a:extLst>
              <a:ext uri="{FF2B5EF4-FFF2-40B4-BE49-F238E27FC236}">
                <a16:creationId xmlns:a16="http://schemas.microsoft.com/office/drawing/2014/main" id="{A55DE017-9531-0B4C-878A-031E34EB6BFF}"/>
              </a:ext>
            </a:extLst>
          </p:cNvPr>
          <p:cNvSpPr/>
          <p:nvPr/>
        </p:nvSpPr>
        <p:spPr>
          <a:xfrm>
            <a:off x="7520153" y="3710147"/>
            <a:ext cx="1282262" cy="57806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Task</a:t>
            </a:r>
          </a:p>
        </p:txBody>
      </p:sp>
      <p:sp>
        <p:nvSpPr>
          <p:cNvPr id="14" name="Rectangle 13">
            <a:extLst>
              <a:ext uri="{FF2B5EF4-FFF2-40B4-BE49-F238E27FC236}">
                <a16:creationId xmlns:a16="http://schemas.microsoft.com/office/drawing/2014/main" id="{A216477A-E3D3-8246-8E47-94D12ADC75D5}"/>
              </a:ext>
            </a:extLst>
          </p:cNvPr>
          <p:cNvSpPr/>
          <p:nvPr/>
        </p:nvSpPr>
        <p:spPr>
          <a:xfrm>
            <a:off x="7520153" y="4640308"/>
            <a:ext cx="1282262" cy="57806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Task</a:t>
            </a:r>
          </a:p>
        </p:txBody>
      </p:sp>
      <p:cxnSp>
        <p:nvCxnSpPr>
          <p:cNvPr id="6" name="Straight Arrow Connector 5">
            <a:extLst>
              <a:ext uri="{FF2B5EF4-FFF2-40B4-BE49-F238E27FC236}">
                <a16:creationId xmlns:a16="http://schemas.microsoft.com/office/drawing/2014/main" id="{4B92A950-EE96-8E41-8BDD-5A8B6A8C3790}"/>
              </a:ext>
            </a:extLst>
          </p:cNvPr>
          <p:cNvCxnSpPr>
            <a:endCxn id="7" idx="1"/>
          </p:cNvCxnSpPr>
          <p:nvPr/>
        </p:nvCxnSpPr>
        <p:spPr>
          <a:xfrm flipV="1">
            <a:off x="1681660" y="3069021"/>
            <a:ext cx="604343" cy="93016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7A163EB0-908D-7241-BFC3-F3DF76680C56}"/>
              </a:ext>
            </a:extLst>
          </p:cNvPr>
          <p:cNvCxnSpPr>
            <a:stCxn id="4" idx="3"/>
            <a:endCxn id="8" idx="1"/>
          </p:cNvCxnSpPr>
          <p:nvPr/>
        </p:nvCxnSpPr>
        <p:spPr>
          <a:xfrm>
            <a:off x="1681660" y="3999184"/>
            <a:ext cx="604343" cy="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ACAC4207-2C9F-FA48-A419-65E20382C42E}"/>
              </a:ext>
            </a:extLst>
          </p:cNvPr>
          <p:cNvCxnSpPr>
            <a:stCxn id="4" idx="3"/>
            <a:endCxn id="9" idx="1"/>
          </p:cNvCxnSpPr>
          <p:nvPr/>
        </p:nvCxnSpPr>
        <p:spPr>
          <a:xfrm>
            <a:off x="1681660" y="3999184"/>
            <a:ext cx="604343" cy="93016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6EF1E34B-2307-B249-BD44-FA75B1485C6E}"/>
              </a:ext>
            </a:extLst>
          </p:cNvPr>
          <p:cNvCxnSpPr>
            <a:stCxn id="8" idx="3"/>
          </p:cNvCxnSpPr>
          <p:nvPr/>
        </p:nvCxnSpPr>
        <p:spPr>
          <a:xfrm flipV="1">
            <a:off x="3568265" y="3999181"/>
            <a:ext cx="352094" cy="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D4E23C13-C121-1C40-8787-D2387C95F3EB}"/>
              </a:ext>
            </a:extLst>
          </p:cNvPr>
          <p:cNvSpPr txBox="1"/>
          <p:nvPr/>
        </p:nvSpPr>
        <p:spPr>
          <a:xfrm>
            <a:off x="5301580" y="4094934"/>
            <a:ext cx="343364" cy="369332"/>
          </a:xfrm>
          <a:prstGeom prst="rect">
            <a:avLst/>
          </a:prstGeom>
          <a:noFill/>
        </p:spPr>
        <p:txBody>
          <a:bodyPr wrap="none" rtlCol="0">
            <a:spAutoFit/>
          </a:bodyPr>
          <a:lstStyle/>
          <a:p>
            <a:r>
              <a:rPr lang="en-US" dirty="0"/>
              <a:t>…</a:t>
            </a:r>
          </a:p>
        </p:txBody>
      </p:sp>
      <p:cxnSp>
        <p:nvCxnSpPr>
          <p:cNvPr id="23" name="Straight Arrow Connector 22">
            <a:extLst>
              <a:ext uri="{FF2B5EF4-FFF2-40B4-BE49-F238E27FC236}">
                <a16:creationId xmlns:a16="http://schemas.microsoft.com/office/drawing/2014/main" id="{2E82B34B-FD47-A24E-A2B8-48101661379B}"/>
              </a:ext>
            </a:extLst>
          </p:cNvPr>
          <p:cNvCxnSpPr>
            <a:endCxn id="12" idx="1"/>
          </p:cNvCxnSpPr>
          <p:nvPr/>
        </p:nvCxnSpPr>
        <p:spPr>
          <a:xfrm flipV="1">
            <a:off x="6978871" y="3069021"/>
            <a:ext cx="541282" cy="93016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A77332B9-6A8E-CF41-A8A6-B78B7D5195EE}"/>
              </a:ext>
            </a:extLst>
          </p:cNvPr>
          <p:cNvCxnSpPr>
            <a:stCxn id="11" idx="3"/>
            <a:endCxn id="13" idx="1"/>
          </p:cNvCxnSpPr>
          <p:nvPr/>
        </p:nvCxnSpPr>
        <p:spPr>
          <a:xfrm flipV="1">
            <a:off x="6978871" y="3999182"/>
            <a:ext cx="541282" cy="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31ADC74D-6BD9-104E-9C45-6EA18DA353AB}"/>
              </a:ext>
            </a:extLst>
          </p:cNvPr>
          <p:cNvCxnSpPr>
            <a:endCxn id="14" idx="1"/>
          </p:cNvCxnSpPr>
          <p:nvPr/>
        </p:nvCxnSpPr>
        <p:spPr>
          <a:xfrm>
            <a:off x="7030536" y="3999181"/>
            <a:ext cx="489617" cy="93016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 name="TextBox 1">
            <a:extLst>
              <a:ext uri="{FF2B5EF4-FFF2-40B4-BE49-F238E27FC236}">
                <a16:creationId xmlns:a16="http://schemas.microsoft.com/office/drawing/2014/main" id="{E8A2A44B-06A8-6D4D-ACD3-58890E563A13}"/>
              </a:ext>
            </a:extLst>
          </p:cNvPr>
          <p:cNvSpPr txBox="1"/>
          <p:nvPr/>
        </p:nvSpPr>
        <p:spPr>
          <a:xfrm>
            <a:off x="144805" y="5887652"/>
            <a:ext cx="8999195" cy="369332"/>
          </a:xfrm>
          <a:prstGeom prst="rect">
            <a:avLst/>
          </a:prstGeom>
          <a:noFill/>
        </p:spPr>
        <p:txBody>
          <a:bodyPr wrap="none" rtlCol="0">
            <a:spAutoFit/>
          </a:bodyPr>
          <a:lstStyle/>
          <a:p>
            <a:r>
              <a:rPr lang="en-US" b="1" dirty="0"/>
              <a:t>https://</a:t>
            </a:r>
            <a:r>
              <a:rPr lang="en-US" b="1" dirty="0" err="1"/>
              <a:t>spark.apache.org</a:t>
            </a:r>
            <a:r>
              <a:rPr lang="en-US" b="1" dirty="0"/>
              <a:t>/docs/latest/</a:t>
            </a:r>
            <a:r>
              <a:rPr lang="en-US" b="1" dirty="0" err="1"/>
              <a:t>job-scheduling.html#scheduling-within-an-application</a:t>
            </a:r>
            <a:endParaRPr lang="en-US" b="1" dirty="0"/>
          </a:p>
        </p:txBody>
      </p:sp>
    </p:spTree>
    <p:extLst>
      <p:ext uri="{BB962C8B-B14F-4D97-AF65-F5344CB8AC3E}">
        <p14:creationId xmlns:p14="http://schemas.microsoft.com/office/powerpoint/2010/main" val="345683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altLang="en-US" dirty="0"/>
              <a:t>Spark Application Concepts</a:t>
            </a:r>
          </a:p>
        </p:txBody>
      </p:sp>
      <p:sp>
        <p:nvSpPr>
          <p:cNvPr id="44034" name="Content Placeholder 2">
            <a:extLst>
              <a:ext uri="{FF2B5EF4-FFF2-40B4-BE49-F238E27FC236}">
                <a16:creationId xmlns:a16="http://schemas.microsoft.com/office/drawing/2014/main" id="{DB61D0D7-C69F-47E2-8EDC-162AE2623D66}"/>
              </a:ext>
            </a:extLst>
          </p:cNvPr>
          <p:cNvSpPr>
            <a:spLocks noGrp="1"/>
          </p:cNvSpPr>
          <p:nvPr>
            <p:ph idx="1"/>
          </p:nvPr>
        </p:nvSpPr>
        <p:spPr>
          <a:xfrm>
            <a:off x="457200" y="2030413"/>
            <a:ext cx="8229600" cy="3673475"/>
          </a:xfrm>
        </p:spPr>
        <p:txBody>
          <a:bodyPr>
            <a:normAutofit/>
          </a:bodyPr>
          <a:lstStyle/>
          <a:p>
            <a:r>
              <a:rPr lang="en-US" altLang="en-US" sz="2800" dirty="0"/>
              <a:t>SparkSession</a:t>
            </a:r>
          </a:p>
          <a:p>
            <a:pPr lvl="1"/>
            <a:r>
              <a:rPr lang="en-US" altLang="en-US" sz="2400" dirty="0"/>
              <a:t>Unified conduit to all Spark operations and data</a:t>
            </a:r>
          </a:p>
          <a:p>
            <a:pPr lvl="2"/>
            <a:r>
              <a:rPr lang="en-US" altLang="en-US" sz="2000" dirty="0"/>
              <a:t>Subsuming of all previous entry points to Spark including </a:t>
            </a:r>
            <a:r>
              <a:rPr lang="en-US" altLang="en-US" sz="2000" dirty="0" err="1"/>
              <a:t>SparkContext</a:t>
            </a:r>
            <a:r>
              <a:rPr lang="en-US" altLang="en-US" sz="2000" dirty="0"/>
              <a:t>, </a:t>
            </a:r>
            <a:r>
              <a:rPr lang="en-US" altLang="en-US" sz="2000" dirty="0" err="1"/>
              <a:t>SQLContext</a:t>
            </a:r>
            <a:r>
              <a:rPr lang="en-US" altLang="en-US" sz="2000" dirty="0"/>
              <a:t>, </a:t>
            </a:r>
            <a:r>
              <a:rPr lang="en-US" altLang="en-US" sz="2000" dirty="0" err="1"/>
              <a:t>HiveContext</a:t>
            </a:r>
            <a:r>
              <a:rPr lang="en-US" altLang="en-US" sz="2000" dirty="0"/>
              <a:t>, </a:t>
            </a:r>
            <a:r>
              <a:rPr lang="en-US" altLang="en-US" sz="2000" dirty="0" err="1"/>
              <a:t>SparkConf</a:t>
            </a:r>
            <a:r>
              <a:rPr lang="en-US" altLang="en-US" sz="2000" dirty="0"/>
              <a:t>, and </a:t>
            </a:r>
            <a:r>
              <a:rPr lang="en-US" altLang="en-US" sz="2000" dirty="0" err="1"/>
              <a:t>StreamingContext</a:t>
            </a:r>
            <a:endParaRPr lang="en-US" altLang="en-US" sz="2000" dirty="0"/>
          </a:p>
          <a:p>
            <a:pPr lvl="1"/>
            <a:r>
              <a:rPr lang="en-US" altLang="en-US" sz="2400" dirty="0"/>
              <a:t>Single unified entry point to all of Spark’s functionality</a:t>
            </a:r>
          </a:p>
          <a:p>
            <a:endParaRPr lang="en-US" altLang="en-US" sz="2800" dirty="0"/>
          </a:p>
        </p:txBody>
      </p:sp>
    </p:spTree>
    <p:extLst>
      <p:ext uri="{BB962C8B-B14F-4D97-AF65-F5344CB8AC3E}">
        <p14:creationId xmlns:p14="http://schemas.microsoft.com/office/powerpoint/2010/main" val="31917413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altLang="en-US" dirty="0"/>
              <a:t>Glossary</a:t>
            </a:r>
          </a:p>
        </p:txBody>
      </p:sp>
      <p:graphicFrame>
        <p:nvGraphicFramePr>
          <p:cNvPr id="4" name="Table 3">
            <a:extLst>
              <a:ext uri="{FF2B5EF4-FFF2-40B4-BE49-F238E27FC236}">
                <a16:creationId xmlns:a16="http://schemas.microsoft.com/office/drawing/2014/main" id="{8D1A5F3E-AC34-0E42-985D-60873B42F9C5}"/>
              </a:ext>
            </a:extLst>
          </p:cNvPr>
          <p:cNvGraphicFramePr>
            <a:graphicFrameLocks noGrp="1"/>
          </p:cNvGraphicFramePr>
          <p:nvPr>
            <p:extLst>
              <p:ext uri="{D42A27DB-BD31-4B8C-83A1-F6EECF244321}">
                <p14:modId xmlns:p14="http://schemas.microsoft.com/office/powerpoint/2010/main" val="892741176"/>
              </p:ext>
            </p:extLst>
          </p:nvPr>
        </p:nvGraphicFramePr>
        <p:xfrm>
          <a:off x="1369347" y="2030413"/>
          <a:ext cx="6671067" cy="3688518"/>
        </p:xfrm>
        <a:graphic>
          <a:graphicData uri="http://schemas.openxmlformats.org/drawingml/2006/table">
            <a:tbl>
              <a:tblPr/>
              <a:tblGrid>
                <a:gridCol w="827315">
                  <a:extLst>
                    <a:ext uri="{9D8B030D-6E8A-4147-A177-3AD203B41FA5}">
                      <a16:colId xmlns:a16="http://schemas.microsoft.com/office/drawing/2014/main" val="2629910905"/>
                    </a:ext>
                  </a:extLst>
                </a:gridCol>
                <a:gridCol w="5843752">
                  <a:extLst>
                    <a:ext uri="{9D8B030D-6E8A-4147-A177-3AD203B41FA5}">
                      <a16:colId xmlns:a16="http://schemas.microsoft.com/office/drawing/2014/main" val="1602580220"/>
                    </a:ext>
                  </a:extLst>
                </a:gridCol>
              </a:tblGrid>
              <a:tr h="177954">
                <a:tc>
                  <a:txBody>
                    <a:bodyPr/>
                    <a:lstStyle/>
                    <a:p>
                      <a:pPr algn="l" fontAlgn="b"/>
                      <a:r>
                        <a:rPr lang="en-US" sz="800" b="1">
                          <a:effectLst/>
                        </a:rPr>
                        <a:t>Term</a:t>
                      </a:r>
                    </a:p>
                  </a:txBody>
                  <a:tcPr marL="31777" marR="31777" marT="31777" marB="31777"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06A7A"/>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l" fontAlgn="b"/>
                      <a:r>
                        <a:rPr lang="en-US" sz="800" b="1">
                          <a:effectLst/>
                        </a:rPr>
                        <a:t>Meaning</a:t>
                      </a:r>
                    </a:p>
                  </a:txBody>
                  <a:tcPr marL="31777" marR="31777" marT="31777" marB="31777"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A0B681"/>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3658645868"/>
                  </a:ext>
                </a:extLst>
              </a:tr>
              <a:tr h="292353">
                <a:tc>
                  <a:txBody>
                    <a:bodyPr/>
                    <a:lstStyle/>
                    <a:p>
                      <a:pPr algn="l" fontAlgn="t"/>
                      <a:r>
                        <a:rPr lang="en-US" sz="800">
                          <a:effectLst/>
                        </a:rPr>
                        <a:t>Application</a:t>
                      </a:r>
                    </a:p>
                  </a:txBody>
                  <a:tcPr marL="31777" marR="31777" marT="31777" marB="31777">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l" fontAlgn="t"/>
                      <a:r>
                        <a:rPr lang="en-US" sz="800">
                          <a:effectLst/>
                        </a:rPr>
                        <a:t>User program built on Spark. Consists of a </a:t>
                      </a:r>
                      <a:r>
                        <a:rPr lang="en-US" sz="800" i="1">
                          <a:effectLst/>
                        </a:rPr>
                        <a:t>driver program</a:t>
                      </a:r>
                      <a:r>
                        <a:rPr lang="en-US" sz="800">
                          <a:effectLst/>
                        </a:rPr>
                        <a:t> and </a:t>
                      </a:r>
                      <a:r>
                        <a:rPr lang="en-US" sz="800" i="1">
                          <a:effectLst/>
                        </a:rPr>
                        <a:t>executors</a:t>
                      </a:r>
                      <a:r>
                        <a:rPr lang="en-US" sz="800">
                          <a:effectLst/>
                        </a:rPr>
                        <a:t> on the cluster.</a:t>
                      </a:r>
                    </a:p>
                  </a:txBody>
                  <a:tcPr marL="31777" marR="31777" marT="31777" marB="31777">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510738564"/>
                  </a:ext>
                </a:extLst>
              </a:tr>
              <a:tr h="521150">
                <a:tc>
                  <a:txBody>
                    <a:bodyPr/>
                    <a:lstStyle/>
                    <a:p>
                      <a:pPr algn="l" fontAlgn="t"/>
                      <a:r>
                        <a:rPr lang="en-US" sz="800">
                          <a:effectLst/>
                        </a:rPr>
                        <a:t>Application jar</a:t>
                      </a:r>
                    </a:p>
                  </a:txBody>
                  <a:tcPr marL="31777" marR="31777" marT="31777" marB="31777">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1F4F5"/>
                    </a:solidFill>
                  </a:tcPr>
                </a:tc>
                <a:tc>
                  <a:txBody>
                    <a:bodyPr/>
                    <a:lstStyle/>
                    <a:p>
                      <a:pPr algn="l" fontAlgn="t"/>
                      <a:r>
                        <a:rPr lang="en-US" sz="800">
                          <a:effectLst/>
                        </a:rPr>
                        <a:t>A jar containing the user's Spark application. In some cases users will want to create an "uber jar" containing their application along with its dependencies. The user's jar should never include Hadoop or Spark libraries, however, these will be added at runtime.</a:t>
                      </a:r>
                    </a:p>
                  </a:txBody>
                  <a:tcPr marL="31777" marR="31777" marT="31777" marB="31777">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1F4F5"/>
                    </a:solidFill>
                  </a:tcPr>
                </a:tc>
                <a:extLst>
                  <a:ext uri="{0D108BD9-81ED-4DB2-BD59-A6C34878D82A}">
                    <a16:rowId xmlns:a16="http://schemas.microsoft.com/office/drawing/2014/main" val="3343702617"/>
                  </a:ext>
                </a:extLst>
              </a:tr>
              <a:tr h="292353">
                <a:tc>
                  <a:txBody>
                    <a:bodyPr/>
                    <a:lstStyle/>
                    <a:p>
                      <a:pPr algn="l" fontAlgn="t"/>
                      <a:r>
                        <a:rPr lang="en-US" sz="800">
                          <a:effectLst/>
                        </a:rPr>
                        <a:t>Driver program</a:t>
                      </a:r>
                    </a:p>
                  </a:txBody>
                  <a:tcPr marL="31777" marR="31777" marT="31777" marB="31777">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l" fontAlgn="t"/>
                      <a:r>
                        <a:rPr lang="en-US" sz="800">
                          <a:effectLst/>
                        </a:rPr>
                        <a:t>The process running the main() function of the application and creating the SparkContext</a:t>
                      </a:r>
                    </a:p>
                  </a:txBody>
                  <a:tcPr marL="31777" marR="31777" marT="31777" marB="31777">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2846606023"/>
                  </a:ext>
                </a:extLst>
              </a:tr>
              <a:tr h="292353">
                <a:tc>
                  <a:txBody>
                    <a:bodyPr/>
                    <a:lstStyle/>
                    <a:p>
                      <a:pPr algn="l" fontAlgn="t"/>
                      <a:r>
                        <a:rPr lang="en-US" sz="800">
                          <a:effectLst/>
                        </a:rPr>
                        <a:t>Cluster manager</a:t>
                      </a:r>
                    </a:p>
                  </a:txBody>
                  <a:tcPr marL="31777" marR="31777" marT="31777" marB="31777">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1F4F5"/>
                    </a:solidFill>
                  </a:tcPr>
                </a:tc>
                <a:tc>
                  <a:txBody>
                    <a:bodyPr/>
                    <a:lstStyle/>
                    <a:p>
                      <a:pPr algn="l" fontAlgn="t"/>
                      <a:r>
                        <a:rPr lang="en-US" sz="800">
                          <a:effectLst/>
                        </a:rPr>
                        <a:t>An external service for acquiring resources on the cluster (e.g. standalone manager, Mesos, YARN)</a:t>
                      </a:r>
                    </a:p>
                  </a:txBody>
                  <a:tcPr marL="31777" marR="31777" marT="31777" marB="31777">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1F4F5"/>
                    </a:solidFill>
                  </a:tcPr>
                </a:tc>
                <a:extLst>
                  <a:ext uri="{0D108BD9-81ED-4DB2-BD59-A6C34878D82A}">
                    <a16:rowId xmlns:a16="http://schemas.microsoft.com/office/drawing/2014/main" val="2976917132"/>
                  </a:ext>
                </a:extLst>
              </a:tr>
              <a:tr h="406752">
                <a:tc>
                  <a:txBody>
                    <a:bodyPr/>
                    <a:lstStyle/>
                    <a:p>
                      <a:pPr algn="l" fontAlgn="t"/>
                      <a:r>
                        <a:rPr lang="en-US" sz="800">
                          <a:effectLst/>
                        </a:rPr>
                        <a:t>Deploy mode</a:t>
                      </a:r>
                    </a:p>
                  </a:txBody>
                  <a:tcPr marL="31777" marR="31777" marT="31777" marB="31777">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l" fontAlgn="t"/>
                      <a:r>
                        <a:rPr lang="en-US" sz="800">
                          <a:effectLst/>
                        </a:rPr>
                        <a:t>Distinguishes where the driver process runs. In "cluster" mode, the framework launches the driver inside of the cluster. In "client" mode, the submitter launches the driver outside of the cluster.</a:t>
                      </a:r>
                    </a:p>
                  </a:txBody>
                  <a:tcPr marL="31777" marR="31777" marT="31777" marB="31777">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2527933158"/>
                  </a:ext>
                </a:extLst>
              </a:tr>
              <a:tr h="292353">
                <a:tc>
                  <a:txBody>
                    <a:bodyPr/>
                    <a:lstStyle/>
                    <a:p>
                      <a:pPr algn="l" fontAlgn="t"/>
                      <a:r>
                        <a:rPr lang="en-US" sz="800">
                          <a:effectLst/>
                        </a:rPr>
                        <a:t>Worker node</a:t>
                      </a:r>
                    </a:p>
                  </a:txBody>
                  <a:tcPr marL="31777" marR="31777" marT="31777" marB="31777">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1F4F5"/>
                    </a:solidFill>
                  </a:tcPr>
                </a:tc>
                <a:tc>
                  <a:txBody>
                    <a:bodyPr/>
                    <a:lstStyle/>
                    <a:p>
                      <a:pPr algn="l" fontAlgn="t"/>
                      <a:r>
                        <a:rPr lang="en-US" sz="800">
                          <a:effectLst/>
                        </a:rPr>
                        <a:t>Any node that can run application code in the cluster</a:t>
                      </a:r>
                    </a:p>
                  </a:txBody>
                  <a:tcPr marL="31777" marR="31777" marT="31777" marB="31777">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1F4F5"/>
                    </a:solidFill>
                  </a:tcPr>
                </a:tc>
                <a:extLst>
                  <a:ext uri="{0D108BD9-81ED-4DB2-BD59-A6C34878D82A}">
                    <a16:rowId xmlns:a16="http://schemas.microsoft.com/office/drawing/2014/main" val="917689864"/>
                  </a:ext>
                </a:extLst>
              </a:tr>
              <a:tr h="406752">
                <a:tc>
                  <a:txBody>
                    <a:bodyPr/>
                    <a:lstStyle/>
                    <a:p>
                      <a:pPr algn="l" fontAlgn="t"/>
                      <a:r>
                        <a:rPr lang="en-US" sz="800" dirty="0">
                          <a:effectLst/>
                        </a:rPr>
                        <a:t>Executor</a:t>
                      </a:r>
                    </a:p>
                  </a:txBody>
                  <a:tcPr marL="31777" marR="31777" marT="31777" marB="31777">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l" fontAlgn="t"/>
                      <a:r>
                        <a:rPr lang="en-US" sz="800">
                          <a:effectLst/>
                        </a:rPr>
                        <a:t>A process launched for an application on a worker node, that runs tasks and keeps data in memory or disk storage across them. Each application has its own executors.</a:t>
                      </a:r>
                    </a:p>
                  </a:txBody>
                  <a:tcPr marL="31777" marR="31777" marT="31777" marB="31777">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751287824"/>
                  </a:ext>
                </a:extLst>
              </a:tr>
              <a:tr h="177954">
                <a:tc>
                  <a:txBody>
                    <a:bodyPr/>
                    <a:lstStyle/>
                    <a:p>
                      <a:pPr algn="l" fontAlgn="t"/>
                      <a:r>
                        <a:rPr lang="en-US" sz="800">
                          <a:effectLst/>
                        </a:rPr>
                        <a:t>Task</a:t>
                      </a:r>
                    </a:p>
                  </a:txBody>
                  <a:tcPr marL="31777" marR="31777" marT="31777" marB="31777">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1F4F5"/>
                    </a:solidFill>
                  </a:tcPr>
                </a:tc>
                <a:tc>
                  <a:txBody>
                    <a:bodyPr/>
                    <a:lstStyle/>
                    <a:p>
                      <a:pPr algn="l" fontAlgn="t"/>
                      <a:r>
                        <a:rPr lang="en-US" sz="800">
                          <a:effectLst/>
                        </a:rPr>
                        <a:t>A unit of work that will be sent to one executor</a:t>
                      </a:r>
                    </a:p>
                  </a:txBody>
                  <a:tcPr marL="31777" marR="31777" marT="31777" marB="31777">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1F4F5"/>
                    </a:solidFill>
                  </a:tcPr>
                </a:tc>
                <a:extLst>
                  <a:ext uri="{0D108BD9-81ED-4DB2-BD59-A6C34878D82A}">
                    <a16:rowId xmlns:a16="http://schemas.microsoft.com/office/drawing/2014/main" val="3464893999"/>
                  </a:ext>
                </a:extLst>
              </a:tr>
              <a:tr h="406752">
                <a:tc>
                  <a:txBody>
                    <a:bodyPr/>
                    <a:lstStyle/>
                    <a:p>
                      <a:pPr algn="l" fontAlgn="t"/>
                      <a:r>
                        <a:rPr lang="en-US" sz="800">
                          <a:effectLst/>
                        </a:rPr>
                        <a:t>Job</a:t>
                      </a:r>
                    </a:p>
                  </a:txBody>
                  <a:tcPr marL="31777" marR="31777" marT="31777" marB="31777">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l" fontAlgn="t"/>
                      <a:r>
                        <a:rPr lang="en-US" sz="800">
                          <a:effectLst/>
                        </a:rPr>
                        <a:t>A parallel computation consisting of multiple tasks that gets spawned in response to a Spark action (e.g. save, collect); you'll see this term used in the driver's logs.</a:t>
                      </a:r>
                    </a:p>
                  </a:txBody>
                  <a:tcPr marL="31777" marR="31777" marT="31777" marB="31777">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3477031879"/>
                  </a:ext>
                </a:extLst>
              </a:tr>
              <a:tr h="406752">
                <a:tc>
                  <a:txBody>
                    <a:bodyPr/>
                    <a:lstStyle/>
                    <a:p>
                      <a:pPr algn="l" fontAlgn="t"/>
                      <a:r>
                        <a:rPr lang="en-US" sz="800">
                          <a:effectLst/>
                        </a:rPr>
                        <a:t>Stage</a:t>
                      </a:r>
                    </a:p>
                  </a:txBody>
                  <a:tcPr marL="31777" marR="31777" marT="31777" marB="31777">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4F5"/>
                    </a:solidFill>
                  </a:tcPr>
                </a:tc>
                <a:tc>
                  <a:txBody>
                    <a:bodyPr/>
                    <a:lstStyle/>
                    <a:p>
                      <a:pPr algn="l" fontAlgn="t"/>
                      <a:r>
                        <a:rPr lang="en-US" sz="800" dirty="0">
                          <a:effectLst/>
                        </a:rPr>
                        <a:t>Each job gets divided into smaller sets of tasks called </a:t>
                      </a:r>
                      <a:r>
                        <a:rPr lang="en-US" sz="800" i="1" dirty="0">
                          <a:effectLst/>
                        </a:rPr>
                        <a:t>stages</a:t>
                      </a:r>
                      <a:r>
                        <a:rPr lang="en-US" sz="800" dirty="0">
                          <a:effectLst/>
                        </a:rPr>
                        <a:t> that depend on each other (similar to the map and reduce stages in MapReduce); you'll see this term used in the driver's logs.</a:t>
                      </a:r>
                    </a:p>
                  </a:txBody>
                  <a:tcPr marL="31777" marR="31777" marT="31777" marB="31777">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4F5"/>
                    </a:solidFill>
                  </a:tcPr>
                </a:tc>
                <a:extLst>
                  <a:ext uri="{0D108BD9-81ED-4DB2-BD59-A6C34878D82A}">
                    <a16:rowId xmlns:a16="http://schemas.microsoft.com/office/drawing/2014/main" val="1557027359"/>
                  </a:ext>
                </a:extLst>
              </a:tr>
            </a:tbl>
          </a:graphicData>
        </a:graphic>
      </p:graphicFrame>
      <p:sp>
        <p:nvSpPr>
          <p:cNvPr id="5" name="Rectangle 4">
            <a:extLst>
              <a:ext uri="{FF2B5EF4-FFF2-40B4-BE49-F238E27FC236}">
                <a16:creationId xmlns:a16="http://schemas.microsoft.com/office/drawing/2014/main" id="{8A55E7A2-4F42-6C4E-8E7C-B5AFD4C86CF5}"/>
              </a:ext>
            </a:extLst>
          </p:cNvPr>
          <p:cNvSpPr/>
          <p:nvPr/>
        </p:nvSpPr>
        <p:spPr>
          <a:xfrm>
            <a:off x="1369346" y="5806994"/>
            <a:ext cx="6671067" cy="369332"/>
          </a:xfrm>
          <a:prstGeom prst="rect">
            <a:avLst/>
          </a:prstGeom>
        </p:spPr>
        <p:txBody>
          <a:bodyPr wrap="square">
            <a:spAutoFit/>
          </a:bodyPr>
          <a:lstStyle/>
          <a:p>
            <a:pPr algn="ctr"/>
            <a:r>
              <a:rPr lang="en-US" dirty="0"/>
              <a:t>https://</a:t>
            </a:r>
            <a:r>
              <a:rPr lang="en-US" dirty="0" err="1"/>
              <a:t>spark.apache.org</a:t>
            </a:r>
            <a:r>
              <a:rPr lang="en-US" dirty="0"/>
              <a:t>/docs/latest/cluster-</a:t>
            </a:r>
            <a:r>
              <a:rPr lang="en-US" dirty="0" err="1"/>
              <a:t>overview.html</a:t>
            </a:r>
            <a:endParaRPr lang="en-US" dirty="0"/>
          </a:p>
        </p:txBody>
      </p:sp>
    </p:spTree>
    <p:extLst>
      <p:ext uri="{BB962C8B-B14F-4D97-AF65-F5344CB8AC3E}">
        <p14:creationId xmlns:p14="http://schemas.microsoft.com/office/powerpoint/2010/main" val="19805374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altLang="en-US" dirty="0"/>
              <a:t>Transformations and Actions</a:t>
            </a:r>
          </a:p>
        </p:txBody>
      </p:sp>
      <p:sp>
        <p:nvSpPr>
          <p:cNvPr id="22" name="Content Placeholder 2">
            <a:extLst>
              <a:ext uri="{FF2B5EF4-FFF2-40B4-BE49-F238E27FC236}">
                <a16:creationId xmlns:a16="http://schemas.microsoft.com/office/drawing/2014/main" id="{79E74DC6-88D5-6F45-BFC3-AC1728F5E4EF}"/>
              </a:ext>
            </a:extLst>
          </p:cNvPr>
          <p:cNvSpPr>
            <a:spLocks noGrp="1"/>
          </p:cNvSpPr>
          <p:nvPr>
            <p:ph idx="1"/>
          </p:nvPr>
        </p:nvSpPr>
        <p:spPr>
          <a:xfrm>
            <a:off x="457200" y="2030413"/>
            <a:ext cx="8229600" cy="3673475"/>
          </a:xfrm>
        </p:spPr>
        <p:txBody>
          <a:bodyPr>
            <a:noAutofit/>
          </a:bodyPr>
          <a:lstStyle/>
          <a:p>
            <a:r>
              <a:rPr lang="en-US" altLang="en-US" sz="2400" dirty="0"/>
              <a:t>Spark operations are either transformations or actions. </a:t>
            </a:r>
          </a:p>
          <a:p>
            <a:r>
              <a:rPr lang="en-US" altLang="en-US" sz="2400" dirty="0">
                <a:hlinkClick r:id="rId2"/>
              </a:rPr>
              <a:t>Transformation</a:t>
            </a:r>
            <a:endParaRPr lang="en-US" altLang="en-US" sz="2400" dirty="0"/>
          </a:p>
          <a:p>
            <a:pPr lvl="1"/>
            <a:r>
              <a:rPr lang="en-US" altLang="en-US" sz="2400" dirty="0"/>
              <a:t>Transform a dataset into a new dataset without altering the original data (</a:t>
            </a:r>
            <a:r>
              <a:rPr lang="en-US" altLang="en-US" sz="2400" dirty="0">
                <a:solidFill>
                  <a:schemeClr val="accent6">
                    <a:lumMod val="75000"/>
                  </a:schemeClr>
                </a:solidFill>
              </a:rPr>
              <a:t>immutable</a:t>
            </a:r>
            <a:r>
              <a:rPr lang="en-US" altLang="en-US" sz="2400" dirty="0"/>
              <a:t>).</a:t>
            </a:r>
          </a:p>
          <a:p>
            <a:pPr lvl="1"/>
            <a:r>
              <a:rPr lang="en-US" altLang="en-US" sz="2400" dirty="0"/>
              <a:t>Will not change the original dataset. A new dataset is returned. </a:t>
            </a:r>
          </a:p>
          <a:p>
            <a:pPr lvl="1"/>
            <a:r>
              <a:rPr lang="en-US" altLang="en-US" sz="2400" dirty="0"/>
              <a:t>All transformations are evaluated lazily </a:t>
            </a:r>
          </a:p>
          <a:p>
            <a:pPr lvl="2"/>
            <a:r>
              <a:rPr lang="en-US" altLang="en-US" sz="2000" dirty="0"/>
              <a:t>Results are not computed immediately, they are </a:t>
            </a:r>
            <a:r>
              <a:rPr lang="en-US" altLang="en-US" sz="2000" dirty="0">
                <a:solidFill>
                  <a:schemeClr val="accent6">
                    <a:lumMod val="75000"/>
                  </a:schemeClr>
                </a:solidFill>
              </a:rPr>
              <a:t>recorded as a lineage</a:t>
            </a:r>
            <a:r>
              <a:rPr lang="en-US" altLang="en-US" sz="2000" dirty="0"/>
              <a:t>. </a:t>
            </a:r>
          </a:p>
          <a:p>
            <a:r>
              <a:rPr lang="en-US" altLang="en-US" sz="2400" dirty="0">
                <a:hlinkClick r:id="rId3"/>
              </a:rPr>
              <a:t>Actions</a:t>
            </a:r>
            <a:endParaRPr lang="en-US" altLang="en-US" sz="2400" dirty="0"/>
          </a:p>
          <a:p>
            <a:pPr lvl="1"/>
            <a:r>
              <a:rPr lang="en-US" altLang="en-US" sz="2400" dirty="0"/>
              <a:t>Trigger the lazy evaluation of all recorded transformation.</a:t>
            </a:r>
          </a:p>
        </p:txBody>
      </p:sp>
    </p:spTree>
    <p:extLst>
      <p:ext uri="{BB962C8B-B14F-4D97-AF65-F5344CB8AC3E}">
        <p14:creationId xmlns:p14="http://schemas.microsoft.com/office/powerpoint/2010/main" val="16183621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altLang="en-US" dirty="0"/>
              <a:t>Transformations and Actions</a:t>
            </a:r>
          </a:p>
        </p:txBody>
      </p:sp>
      <p:sp>
        <p:nvSpPr>
          <p:cNvPr id="22" name="Content Placeholder 2">
            <a:extLst>
              <a:ext uri="{FF2B5EF4-FFF2-40B4-BE49-F238E27FC236}">
                <a16:creationId xmlns:a16="http://schemas.microsoft.com/office/drawing/2014/main" id="{79E74DC6-88D5-6F45-BFC3-AC1728F5E4EF}"/>
              </a:ext>
            </a:extLst>
          </p:cNvPr>
          <p:cNvSpPr>
            <a:spLocks noGrp="1"/>
          </p:cNvSpPr>
          <p:nvPr>
            <p:ph idx="1"/>
          </p:nvPr>
        </p:nvSpPr>
        <p:spPr>
          <a:xfrm>
            <a:off x="457200" y="2030413"/>
            <a:ext cx="8229600" cy="3673475"/>
          </a:xfrm>
        </p:spPr>
        <p:txBody>
          <a:bodyPr>
            <a:normAutofit fontScale="92500"/>
          </a:bodyPr>
          <a:lstStyle/>
          <a:p>
            <a:r>
              <a:rPr lang="en-US" altLang="en-US" sz="2800" dirty="0"/>
              <a:t>Lazy evaluation allows Spark to optimize queries</a:t>
            </a:r>
          </a:p>
          <a:p>
            <a:pPr lvl="1"/>
            <a:r>
              <a:rPr lang="en-US" altLang="en-US" sz="2400" dirty="0"/>
              <a:t>Allow Spark to rearrange transformations, coalesce them, and optimize them into stages for more efficient executions.</a:t>
            </a:r>
          </a:p>
          <a:p>
            <a:r>
              <a:rPr lang="en-US" altLang="en-US" sz="2800" dirty="0"/>
              <a:t>Lineage and data immutability provide fault tolerance</a:t>
            </a:r>
          </a:p>
          <a:p>
            <a:pPr lvl="1"/>
            <a:r>
              <a:rPr lang="en-US" altLang="en-US" sz="2400" dirty="0"/>
              <a:t>Spark records each transformation in its lineage, DataFrames (and RDDs) are immutable between transformations</a:t>
            </a:r>
          </a:p>
          <a:p>
            <a:pPr lvl="1"/>
            <a:r>
              <a:rPr lang="en-US" altLang="en-US" sz="2400" dirty="0"/>
              <a:t>Original state can be reproduced by replaying the recorded lineage. </a:t>
            </a:r>
          </a:p>
          <a:p>
            <a:pPr lvl="1"/>
            <a:endParaRPr lang="en-US" altLang="en-US" sz="1600" dirty="0"/>
          </a:p>
          <a:p>
            <a:endParaRPr lang="en-US" altLang="en-US" sz="2000" dirty="0"/>
          </a:p>
          <a:p>
            <a:pPr lvl="1"/>
            <a:endParaRPr lang="en-US" altLang="en-US" sz="1600" dirty="0"/>
          </a:p>
          <a:p>
            <a:endParaRPr lang="en-US" altLang="en-US" sz="2800" dirty="0"/>
          </a:p>
          <a:p>
            <a:endParaRPr lang="en-US" altLang="en-US" sz="2400" dirty="0"/>
          </a:p>
          <a:p>
            <a:pPr lvl="1"/>
            <a:endParaRPr lang="en-US" altLang="en-US" sz="2400" dirty="0"/>
          </a:p>
          <a:p>
            <a:endParaRPr lang="en-US" altLang="en-US" sz="2800" dirty="0"/>
          </a:p>
        </p:txBody>
      </p:sp>
      <p:pic>
        <p:nvPicPr>
          <p:cNvPr id="2" name="Picture 1">
            <a:extLst>
              <a:ext uri="{FF2B5EF4-FFF2-40B4-BE49-F238E27FC236}">
                <a16:creationId xmlns:a16="http://schemas.microsoft.com/office/drawing/2014/main" id="{773E0A19-A701-D04D-8C67-E9A70C245649}"/>
              </a:ext>
            </a:extLst>
          </p:cNvPr>
          <p:cNvPicPr>
            <a:picLocks noChangeAspect="1"/>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41123402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BBD70-7FD4-424C-9ABC-8C1CD1A6CBDB}"/>
              </a:ext>
            </a:extLst>
          </p:cNvPr>
          <p:cNvSpPr>
            <a:spLocks noGrp="1"/>
          </p:cNvSpPr>
          <p:nvPr>
            <p:ph type="title"/>
          </p:nvPr>
        </p:nvSpPr>
        <p:spPr/>
        <p:txBody>
          <a:bodyPr/>
          <a:lstStyle/>
          <a:p>
            <a:r>
              <a:rPr lang="en-US" dirty="0"/>
              <a:t>Resilient Distributed Dataset (RDD)</a:t>
            </a:r>
          </a:p>
        </p:txBody>
      </p:sp>
      <p:pic>
        <p:nvPicPr>
          <p:cNvPr id="4" name="Picture 3">
            <a:extLst>
              <a:ext uri="{FF2B5EF4-FFF2-40B4-BE49-F238E27FC236}">
                <a16:creationId xmlns:a16="http://schemas.microsoft.com/office/drawing/2014/main" id="{0F4E9339-0A3D-F64B-B990-883D56A44F6F}"/>
              </a:ext>
            </a:extLst>
          </p:cNvPr>
          <p:cNvPicPr>
            <a:picLocks noChangeAspect="1"/>
          </p:cNvPicPr>
          <p:nvPr/>
        </p:nvPicPr>
        <p:blipFill>
          <a:blip r:embed="rId2"/>
          <a:stretch>
            <a:fillRect/>
          </a:stretch>
        </p:blipFill>
        <p:spPr>
          <a:xfrm>
            <a:off x="2249759" y="2509535"/>
            <a:ext cx="4792172" cy="3593183"/>
          </a:xfrm>
          <a:prstGeom prst="rect">
            <a:avLst/>
          </a:prstGeom>
        </p:spPr>
      </p:pic>
    </p:spTree>
    <p:extLst>
      <p:ext uri="{BB962C8B-B14F-4D97-AF65-F5344CB8AC3E}">
        <p14:creationId xmlns:p14="http://schemas.microsoft.com/office/powerpoint/2010/main" val="9337242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BBD70-7FD4-424C-9ABC-8C1CD1A6CBDB}"/>
              </a:ext>
            </a:extLst>
          </p:cNvPr>
          <p:cNvSpPr>
            <a:spLocks noGrp="1"/>
          </p:cNvSpPr>
          <p:nvPr>
            <p:ph type="title"/>
          </p:nvPr>
        </p:nvSpPr>
        <p:spPr>
          <a:xfrm>
            <a:off x="581891" y="2912860"/>
            <a:ext cx="8229600" cy="1143000"/>
          </a:xfrm>
        </p:spPr>
        <p:txBody>
          <a:bodyPr/>
          <a:lstStyle/>
          <a:p>
            <a:r>
              <a:rPr lang="en-US" dirty="0"/>
              <a:t>Homework Review</a:t>
            </a:r>
          </a:p>
        </p:txBody>
      </p:sp>
    </p:spTree>
    <p:extLst>
      <p:ext uri="{BB962C8B-B14F-4D97-AF65-F5344CB8AC3E}">
        <p14:creationId xmlns:p14="http://schemas.microsoft.com/office/powerpoint/2010/main" val="39508196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altLang="en-US" dirty="0"/>
              <a:t>Spark RDD</a:t>
            </a:r>
          </a:p>
        </p:txBody>
      </p:sp>
      <p:sp>
        <p:nvSpPr>
          <p:cNvPr id="22" name="Content Placeholder 2">
            <a:extLst>
              <a:ext uri="{FF2B5EF4-FFF2-40B4-BE49-F238E27FC236}">
                <a16:creationId xmlns:a16="http://schemas.microsoft.com/office/drawing/2014/main" id="{79E74DC6-88D5-6F45-BFC3-AC1728F5E4EF}"/>
              </a:ext>
            </a:extLst>
          </p:cNvPr>
          <p:cNvSpPr>
            <a:spLocks noGrp="1"/>
          </p:cNvSpPr>
          <p:nvPr>
            <p:ph idx="1"/>
          </p:nvPr>
        </p:nvSpPr>
        <p:spPr>
          <a:xfrm>
            <a:off x="457200" y="2030413"/>
            <a:ext cx="8229600" cy="4464980"/>
          </a:xfrm>
        </p:spPr>
        <p:txBody>
          <a:bodyPr>
            <a:normAutofit fontScale="92500" lnSpcReduction="20000"/>
          </a:bodyPr>
          <a:lstStyle/>
          <a:p>
            <a:r>
              <a:rPr lang="en-US" altLang="en-US" sz="2800" dirty="0"/>
              <a:t>Resilient Distributed Dataset (RDD)</a:t>
            </a:r>
            <a:endParaRPr lang="en-US" altLang="en-US" sz="2400" dirty="0"/>
          </a:p>
          <a:p>
            <a:pPr lvl="1"/>
            <a:r>
              <a:rPr lang="en-US" altLang="en-US" sz="2900" dirty="0">
                <a:solidFill>
                  <a:schemeClr val="accent6">
                    <a:lumMod val="75000"/>
                  </a:schemeClr>
                </a:solidFill>
              </a:rPr>
              <a:t>Immutable</a:t>
            </a:r>
            <a:r>
              <a:rPr lang="en-US" altLang="en-US" sz="2900" dirty="0"/>
              <a:t>, </a:t>
            </a:r>
            <a:r>
              <a:rPr lang="en-US" altLang="en-US" sz="2900" dirty="0">
                <a:solidFill>
                  <a:schemeClr val="accent6">
                    <a:lumMod val="75000"/>
                  </a:schemeClr>
                </a:solidFill>
              </a:rPr>
              <a:t>partitioned</a:t>
            </a:r>
            <a:r>
              <a:rPr lang="en-US" altLang="en-US" sz="2900" dirty="0"/>
              <a:t> collection of records which </a:t>
            </a:r>
            <a:r>
              <a:rPr lang="en-US" altLang="en-US" sz="2900" dirty="0">
                <a:solidFill>
                  <a:schemeClr val="accent6">
                    <a:lumMod val="75000"/>
                  </a:schemeClr>
                </a:solidFill>
              </a:rPr>
              <a:t>can be operated on in parallel </a:t>
            </a:r>
            <a:r>
              <a:rPr lang="en-US" altLang="en-US" sz="2900" dirty="0"/>
              <a:t>with the inbuilt capability of </a:t>
            </a:r>
            <a:r>
              <a:rPr lang="en-US" altLang="en-US" sz="2900" dirty="0">
                <a:solidFill>
                  <a:schemeClr val="accent6">
                    <a:lumMod val="75000"/>
                  </a:schemeClr>
                </a:solidFill>
              </a:rPr>
              <a:t>reliability and automated failure recovery.</a:t>
            </a:r>
          </a:p>
          <a:p>
            <a:pPr lvl="1"/>
            <a:r>
              <a:rPr lang="en-US" altLang="en-US" sz="2900" dirty="0"/>
              <a:t>Unlike DataFrames (structured with schema), RDD records are objects of the programming language used (Java, Scala, Python).  </a:t>
            </a:r>
          </a:p>
          <a:p>
            <a:pPr lvl="1"/>
            <a:r>
              <a:rPr lang="en-US" altLang="en-US" sz="2900" dirty="0">
                <a:solidFill>
                  <a:schemeClr val="accent6">
                    <a:lumMod val="75000"/>
                  </a:schemeClr>
                </a:solidFill>
              </a:rPr>
              <a:t>Cannot be optimized by Spark</a:t>
            </a:r>
            <a:r>
              <a:rPr lang="en-US" altLang="en-US" sz="2900" dirty="0"/>
              <a:t>. Spark does not understand the inner structure of the object. </a:t>
            </a:r>
          </a:p>
          <a:p>
            <a:pPr lvl="2"/>
            <a:r>
              <a:rPr lang="en-US" altLang="en-US" sz="2900" dirty="0"/>
              <a:t>Optimizations need to be done by hand. </a:t>
            </a:r>
          </a:p>
          <a:p>
            <a:pPr lvl="1"/>
            <a:r>
              <a:rPr lang="en-US" altLang="en-US" dirty="0"/>
              <a:t>Low-level API, primary API in the Spark 1.x. </a:t>
            </a:r>
          </a:p>
        </p:txBody>
      </p:sp>
    </p:spTree>
    <p:extLst>
      <p:ext uri="{BB962C8B-B14F-4D97-AF65-F5344CB8AC3E}">
        <p14:creationId xmlns:p14="http://schemas.microsoft.com/office/powerpoint/2010/main" val="37698131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altLang="en-US" dirty="0"/>
              <a:t>Spark RDD</a:t>
            </a:r>
          </a:p>
        </p:txBody>
      </p:sp>
      <p:sp>
        <p:nvSpPr>
          <p:cNvPr id="22" name="Content Placeholder 2">
            <a:extLst>
              <a:ext uri="{FF2B5EF4-FFF2-40B4-BE49-F238E27FC236}">
                <a16:creationId xmlns:a16="http://schemas.microsoft.com/office/drawing/2014/main" id="{79E74DC6-88D5-6F45-BFC3-AC1728F5E4EF}"/>
              </a:ext>
            </a:extLst>
          </p:cNvPr>
          <p:cNvSpPr>
            <a:spLocks noGrp="1"/>
          </p:cNvSpPr>
          <p:nvPr>
            <p:ph idx="1"/>
          </p:nvPr>
        </p:nvSpPr>
        <p:spPr>
          <a:xfrm>
            <a:off x="457200" y="2030413"/>
            <a:ext cx="8229600" cy="3673475"/>
          </a:xfrm>
        </p:spPr>
        <p:txBody>
          <a:bodyPr>
            <a:noAutofit/>
          </a:bodyPr>
          <a:lstStyle/>
          <a:p>
            <a:pPr marL="0" indent="0">
              <a:buNone/>
            </a:pPr>
            <a:r>
              <a:rPr lang="en-US" sz="1800" dirty="0"/>
              <a:t>Two types of RDD operations: </a:t>
            </a:r>
          </a:p>
          <a:p>
            <a:r>
              <a:rPr lang="en-US" sz="1800" i="1" dirty="0"/>
              <a:t>Transformations</a:t>
            </a:r>
            <a:r>
              <a:rPr lang="en-US" sz="1800" dirty="0"/>
              <a:t>: Create a new dataset from an existing one … e.g. map()</a:t>
            </a:r>
          </a:p>
          <a:p>
            <a:r>
              <a:rPr lang="en-US" sz="1800" dirty="0"/>
              <a:t>A</a:t>
            </a:r>
            <a:r>
              <a:rPr lang="en-US" sz="1800" i="1" dirty="0"/>
              <a:t>ctions</a:t>
            </a:r>
            <a:r>
              <a:rPr lang="en-US" sz="1800" dirty="0"/>
              <a:t>: Return a value to the driver program after running a computation on the dataset … e.g. reduce()</a:t>
            </a:r>
          </a:p>
          <a:p>
            <a:pPr marL="0" indent="0">
              <a:buNone/>
            </a:pPr>
            <a:endParaRPr lang="en-US" sz="1800" dirty="0"/>
          </a:p>
          <a:p>
            <a:pPr marL="0" indent="0">
              <a:buNone/>
            </a:pPr>
            <a:r>
              <a:rPr lang="en-US" sz="1800" dirty="0"/>
              <a:t>All transformations in Spark are </a:t>
            </a:r>
            <a:r>
              <a:rPr lang="en-US" sz="1800" i="1" dirty="0"/>
              <a:t>lazy</a:t>
            </a:r>
          </a:p>
          <a:p>
            <a:r>
              <a:rPr lang="en-US" sz="1800" dirty="0"/>
              <a:t>They do not compute their results right away. </a:t>
            </a:r>
          </a:p>
          <a:p>
            <a:r>
              <a:rPr lang="en-US" sz="1800" dirty="0"/>
              <a:t>They just remember the transformations applied to some base dataset (e.g. a file). </a:t>
            </a:r>
          </a:p>
          <a:p>
            <a:r>
              <a:rPr lang="en-US" sz="1800" dirty="0"/>
              <a:t>The transformations are only computed when an action requires a result to be returned to the driver program. </a:t>
            </a:r>
          </a:p>
          <a:p>
            <a:r>
              <a:rPr lang="en-US" sz="1800" dirty="0"/>
              <a:t>By default, each transformed RDD may be recomputed each time you run an action on it.</a:t>
            </a:r>
          </a:p>
          <a:p>
            <a:r>
              <a:rPr lang="en-US" sz="1800" dirty="0"/>
              <a:t>This design enables Spark to run more efficiently. </a:t>
            </a:r>
          </a:p>
          <a:p>
            <a:r>
              <a:rPr lang="en-US" sz="1800" dirty="0"/>
              <a:t>RDDs maybe persisted in memory using the persist (or cache) method</a:t>
            </a:r>
            <a:endParaRPr lang="en-US" altLang="en-US" sz="1800" dirty="0"/>
          </a:p>
        </p:txBody>
      </p:sp>
    </p:spTree>
    <p:extLst>
      <p:ext uri="{BB962C8B-B14F-4D97-AF65-F5344CB8AC3E}">
        <p14:creationId xmlns:p14="http://schemas.microsoft.com/office/powerpoint/2010/main" val="35080458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altLang="en-US" dirty="0"/>
              <a:t>Spark RDD</a:t>
            </a:r>
          </a:p>
        </p:txBody>
      </p:sp>
      <p:sp>
        <p:nvSpPr>
          <p:cNvPr id="22" name="Content Placeholder 2">
            <a:extLst>
              <a:ext uri="{FF2B5EF4-FFF2-40B4-BE49-F238E27FC236}">
                <a16:creationId xmlns:a16="http://schemas.microsoft.com/office/drawing/2014/main" id="{79E74DC6-88D5-6F45-BFC3-AC1728F5E4EF}"/>
              </a:ext>
            </a:extLst>
          </p:cNvPr>
          <p:cNvSpPr>
            <a:spLocks noGrp="1"/>
          </p:cNvSpPr>
          <p:nvPr>
            <p:ph idx="1"/>
          </p:nvPr>
        </p:nvSpPr>
        <p:spPr>
          <a:xfrm>
            <a:off x="457200" y="2030413"/>
            <a:ext cx="8229600" cy="3673475"/>
          </a:xfrm>
        </p:spPr>
        <p:txBody>
          <a:bodyPr>
            <a:normAutofit fontScale="92500" lnSpcReduction="10000"/>
          </a:bodyPr>
          <a:lstStyle/>
          <a:p>
            <a:pPr marL="0" indent="0">
              <a:buNone/>
            </a:pPr>
            <a:r>
              <a:rPr lang="en-US" altLang="en-US" dirty="0"/>
              <a:t>Two ways to create RDDs: </a:t>
            </a:r>
          </a:p>
          <a:p>
            <a:r>
              <a:rPr lang="en-US" altLang="en-US" dirty="0"/>
              <a:t>Parallelizing an existing collection in the driver program</a:t>
            </a:r>
          </a:p>
          <a:p>
            <a:r>
              <a:rPr lang="en-US" altLang="en-US" dirty="0"/>
              <a:t>Referencing a dataset in an external storage system, such as a shared filesystem, HDFS, HBase, or any data source offering a Hadoop </a:t>
            </a:r>
            <a:r>
              <a:rPr lang="en-US" altLang="en-US" dirty="0">
                <a:hlinkClick r:id="rId2"/>
              </a:rPr>
              <a:t>InputFormat</a:t>
            </a:r>
            <a:r>
              <a:rPr lang="en-US" altLang="en-US" dirty="0"/>
              <a:t>.</a:t>
            </a:r>
            <a:br>
              <a:rPr lang="en-US" altLang="en-US" dirty="0"/>
            </a:br>
            <a:endParaRPr lang="en-US" altLang="en-US" dirty="0"/>
          </a:p>
          <a:p>
            <a:pPr lvl="1"/>
            <a:endParaRPr lang="en-US" altLang="en-US" sz="1600" dirty="0"/>
          </a:p>
          <a:p>
            <a:endParaRPr lang="en-US" altLang="en-US" sz="2000" dirty="0"/>
          </a:p>
          <a:p>
            <a:pPr lvl="1"/>
            <a:endParaRPr lang="en-US" altLang="en-US" sz="1600" dirty="0"/>
          </a:p>
          <a:p>
            <a:endParaRPr lang="en-US" altLang="en-US" sz="2800" dirty="0"/>
          </a:p>
          <a:p>
            <a:endParaRPr lang="en-US" altLang="en-US" sz="2400" dirty="0"/>
          </a:p>
          <a:p>
            <a:pPr lvl="1"/>
            <a:endParaRPr lang="en-US" altLang="en-US" sz="2400" dirty="0"/>
          </a:p>
          <a:p>
            <a:endParaRPr lang="en-US" altLang="en-US" sz="2800" dirty="0"/>
          </a:p>
        </p:txBody>
      </p:sp>
    </p:spTree>
    <p:extLst>
      <p:ext uri="{BB962C8B-B14F-4D97-AF65-F5344CB8AC3E}">
        <p14:creationId xmlns:p14="http://schemas.microsoft.com/office/powerpoint/2010/main" val="225339642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altLang="en-US" dirty="0"/>
              <a:t>Sneak Preview: RDD vs. DataFrame vs. Datasets</a:t>
            </a:r>
          </a:p>
        </p:txBody>
      </p:sp>
      <p:sp>
        <p:nvSpPr>
          <p:cNvPr id="22" name="Content Placeholder 2">
            <a:extLst>
              <a:ext uri="{FF2B5EF4-FFF2-40B4-BE49-F238E27FC236}">
                <a16:creationId xmlns:a16="http://schemas.microsoft.com/office/drawing/2014/main" id="{79E74DC6-88D5-6F45-BFC3-AC1728F5E4EF}"/>
              </a:ext>
            </a:extLst>
          </p:cNvPr>
          <p:cNvSpPr>
            <a:spLocks noGrp="1"/>
          </p:cNvSpPr>
          <p:nvPr>
            <p:ph idx="1"/>
          </p:nvPr>
        </p:nvSpPr>
        <p:spPr>
          <a:xfrm>
            <a:off x="457200" y="2030413"/>
            <a:ext cx="8229600" cy="3673475"/>
          </a:xfrm>
        </p:spPr>
        <p:txBody>
          <a:bodyPr>
            <a:normAutofit/>
          </a:bodyPr>
          <a:lstStyle/>
          <a:p>
            <a:pPr marL="0" indent="0">
              <a:buNone/>
            </a:pPr>
            <a:endParaRPr lang="en-US" altLang="en-US" sz="2800" dirty="0">
              <a:hlinkClick r:id="rId2"/>
            </a:endParaRPr>
          </a:p>
          <a:p>
            <a:pPr marL="0" indent="0">
              <a:buNone/>
            </a:pPr>
            <a:endParaRPr lang="en-US" altLang="en-US" sz="2800" dirty="0">
              <a:hlinkClick r:id="rId2"/>
            </a:endParaRPr>
          </a:p>
          <a:p>
            <a:pPr marL="0" indent="0">
              <a:buNone/>
            </a:pPr>
            <a:r>
              <a:rPr lang="en-US" altLang="en-US" sz="2800" dirty="0">
                <a:hlinkClick r:id="rId2"/>
              </a:rPr>
              <a:t>https://databricks.com/blog/2016/07/14/a-tale-of-three-apache-spark-apis-rdds-dataframes-and-datasets.html</a:t>
            </a:r>
            <a:endParaRPr lang="en-US" altLang="en-US" sz="2800" dirty="0"/>
          </a:p>
          <a:p>
            <a:pPr marL="0" indent="0">
              <a:buNone/>
            </a:pPr>
            <a:endParaRPr lang="en-US" altLang="en-US" sz="2800" dirty="0"/>
          </a:p>
        </p:txBody>
      </p:sp>
    </p:spTree>
    <p:extLst>
      <p:ext uri="{BB962C8B-B14F-4D97-AF65-F5344CB8AC3E}">
        <p14:creationId xmlns:p14="http://schemas.microsoft.com/office/powerpoint/2010/main" val="7800920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altLang="en-US" dirty="0"/>
              <a:t>Printing elements of an RDD</a:t>
            </a:r>
          </a:p>
        </p:txBody>
      </p:sp>
      <p:sp>
        <p:nvSpPr>
          <p:cNvPr id="22" name="Content Placeholder 2">
            <a:extLst>
              <a:ext uri="{FF2B5EF4-FFF2-40B4-BE49-F238E27FC236}">
                <a16:creationId xmlns:a16="http://schemas.microsoft.com/office/drawing/2014/main" id="{79E74DC6-88D5-6F45-BFC3-AC1728F5E4EF}"/>
              </a:ext>
            </a:extLst>
          </p:cNvPr>
          <p:cNvSpPr>
            <a:spLocks noGrp="1"/>
          </p:cNvSpPr>
          <p:nvPr>
            <p:ph idx="1"/>
          </p:nvPr>
        </p:nvSpPr>
        <p:spPr>
          <a:xfrm>
            <a:off x="457200" y="2030413"/>
            <a:ext cx="8229600" cy="4528042"/>
          </a:xfrm>
        </p:spPr>
        <p:txBody>
          <a:bodyPr>
            <a:noAutofit/>
          </a:bodyPr>
          <a:lstStyle/>
          <a:p>
            <a:pPr marL="0" indent="0">
              <a:buNone/>
            </a:pPr>
            <a:r>
              <a:rPr lang="en-US" sz="1800" dirty="0">
                <a:solidFill>
                  <a:schemeClr val="accent6">
                    <a:lumMod val="75000"/>
                  </a:schemeClr>
                </a:solidFill>
              </a:rPr>
              <a:t>Attempt</a:t>
            </a:r>
            <a:r>
              <a:rPr lang="en-US" sz="1800" dirty="0"/>
              <a:t> to print out the elements of an RDD using </a:t>
            </a:r>
            <a:r>
              <a:rPr lang="en-US" sz="1800" i="1" dirty="0" err="1"/>
              <a:t>rdd.foreach</a:t>
            </a:r>
            <a:r>
              <a:rPr lang="en-US" sz="1800" i="1" dirty="0"/>
              <a:t>(</a:t>
            </a:r>
            <a:r>
              <a:rPr lang="en-US" sz="1800" i="1" dirty="0" err="1"/>
              <a:t>println</a:t>
            </a:r>
            <a:r>
              <a:rPr lang="en-US" sz="1800" i="1" dirty="0"/>
              <a:t>)</a:t>
            </a:r>
            <a:r>
              <a:rPr lang="en-US" sz="1800" dirty="0"/>
              <a:t> …</a:t>
            </a:r>
          </a:p>
          <a:p>
            <a:r>
              <a:rPr lang="en-US" sz="1800" dirty="0"/>
              <a:t>On a single machine, this will generate the expected output and print all the RDD’s elements </a:t>
            </a:r>
          </a:p>
          <a:p>
            <a:pPr marL="0" indent="0">
              <a:buNone/>
            </a:pPr>
            <a:r>
              <a:rPr lang="en-US" sz="1800" dirty="0">
                <a:solidFill>
                  <a:schemeClr val="accent6">
                    <a:lumMod val="75000"/>
                  </a:schemeClr>
                </a:solidFill>
              </a:rPr>
              <a:t>But … </a:t>
            </a:r>
          </a:p>
          <a:p>
            <a:r>
              <a:rPr lang="en-US" sz="1800" dirty="0"/>
              <a:t>In cluster mode, the output to </a:t>
            </a:r>
            <a:r>
              <a:rPr lang="en-US" sz="1800" i="1" dirty="0" err="1"/>
              <a:t>stdout</a:t>
            </a:r>
            <a:r>
              <a:rPr lang="en-US" sz="1800" dirty="0"/>
              <a:t> being called by the executors is now writing to the executor’s </a:t>
            </a:r>
            <a:r>
              <a:rPr lang="en-US" sz="1800" i="1" dirty="0" err="1"/>
              <a:t>stdout</a:t>
            </a:r>
            <a:r>
              <a:rPr lang="en-US" sz="1800" dirty="0"/>
              <a:t> instead. </a:t>
            </a:r>
            <a:r>
              <a:rPr lang="en-US" sz="1800" i="1" dirty="0" err="1"/>
              <a:t>stdout</a:t>
            </a:r>
            <a:r>
              <a:rPr lang="en-US" sz="1800" dirty="0"/>
              <a:t> on the driver won’t show these! </a:t>
            </a:r>
          </a:p>
          <a:p>
            <a:pPr marL="0" indent="0">
              <a:buNone/>
            </a:pPr>
            <a:r>
              <a:rPr lang="en-US" sz="1800" dirty="0">
                <a:solidFill>
                  <a:schemeClr val="accent6">
                    <a:lumMod val="75000"/>
                  </a:schemeClr>
                </a:solidFill>
              </a:rPr>
              <a:t>So …</a:t>
            </a:r>
          </a:p>
          <a:p>
            <a:r>
              <a:rPr lang="en-US" sz="1800" dirty="0"/>
              <a:t>To print all elements on the driver, one can use the collect() method to first bring the RDD to the driver node thus: </a:t>
            </a:r>
            <a:r>
              <a:rPr lang="en-US" sz="1800" i="1" dirty="0" err="1"/>
              <a:t>rdd.collect</a:t>
            </a:r>
            <a:r>
              <a:rPr lang="en-US" sz="1800" i="1" dirty="0"/>
              <a:t>().foreach(</a:t>
            </a:r>
            <a:r>
              <a:rPr lang="en-US" sz="1800" i="1" dirty="0" err="1"/>
              <a:t>println</a:t>
            </a:r>
            <a:r>
              <a:rPr lang="en-US" sz="1800" i="1" dirty="0"/>
              <a:t>)</a:t>
            </a:r>
            <a:r>
              <a:rPr lang="en-US" sz="1800" dirty="0"/>
              <a:t>. </a:t>
            </a:r>
          </a:p>
          <a:p>
            <a:pPr marL="0" indent="0">
              <a:buNone/>
            </a:pPr>
            <a:r>
              <a:rPr lang="en-US" sz="1800" dirty="0">
                <a:solidFill>
                  <a:schemeClr val="accent6">
                    <a:lumMod val="75000"/>
                  </a:schemeClr>
                </a:solidFill>
              </a:rPr>
              <a:t>However … </a:t>
            </a:r>
          </a:p>
          <a:p>
            <a:r>
              <a:rPr lang="en-US" sz="1800" dirty="0"/>
              <a:t>This can cause the driver to run out of memory, though, because </a:t>
            </a:r>
            <a:r>
              <a:rPr lang="en-US" sz="1800" i="1" dirty="0"/>
              <a:t>collect()</a:t>
            </a:r>
            <a:r>
              <a:rPr lang="en-US" sz="1800" dirty="0"/>
              <a:t> fetches the entire RDD to a single machine; </a:t>
            </a:r>
          </a:p>
          <a:p>
            <a:pPr marL="0" indent="0">
              <a:buNone/>
            </a:pPr>
            <a:endParaRPr lang="en-US" sz="1800" dirty="0"/>
          </a:p>
          <a:p>
            <a:pPr marL="0" indent="0">
              <a:buNone/>
            </a:pPr>
            <a:r>
              <a:rPr lang="en-US" sz="1800" b="1" dirty="0">
                <a:solidFill>
                  <a:schemeClr val="accent6">
                    <a:lumMod val="75000"/>
                  </a:schemeClr>
                </a:solidFill>
              </a:rPr>
              <a:t>A safer approach is to use the </a:t>
            </a:r>
            <a:r>
              <a:rPr lang="en-US" sz="1800" b="1" i="1" dirty="0">
                <a:solidFill>
                  <a:schemeClr val="accent6">
                    <a:lumMod val="75000"/>
                  </a:schemeClr>
                </a:solidFill>
              </a:rPr>
              <a:t>take()</a:t>
            </a:r>
            <a:r>
              <a:rPr lang="en-US" sz="1800" b="1" dirty="0">
                <a:solidFill>
                  <a:schemeClr val="accent6">
                    <a:lumMod val="75000"/>
                  </a:schemeClr>
                </a:solidFill>
              </a:rPr>
              <a:t>: </a:t>
            </a:r>
            <a:r>
              <a:rPr lang="en-US" sz="1800" b="1" i="1" dirty="0" err="1">
                <a:solidFill>
                  <a:schemeClr val="accent6">
                    <a:lumMod val="75000"/>
                  </a:schemeClr>
                </a:solidFill>
              </a:rPr>
              <a:t>rdd.take</a:t>
            </a:r>
            <a:r>
              <a:rPr lang="en-US" sz="1800" b="1" i="1" dirty="0">
                <a:solidFill>
                  <a:schemeClr val="accent6">
                    <a:lumMod val="75000"/>
                  </a:schemeClr>
                </a:solidFill>
              </a:rPr>
              <a:t>(100).foreach(</a:t>
            </a:r>
            <a:r>
              <a:rPr lang="en-US" sz="1800" b="1" i="1" dirty="0" err="1">
                <a:solidFill>
                  <a:schemeClr val="accent6">
                    <a:lumMod val="75000"/>
                  </a:schemeClr>
                </a:solidFill>
              </a:rPr>
              <a:t>println</a:t>
            </a:r>
            <a:r>
              <a:rPr lang="en-US" sz="1800" b="1" i="1" dirty="0">
                <a:solidFill>
                  <a:schemeClr val="accent6">
                    <a:lumMod val="75000"/>
                  </a:schemeClr>
                </a:solidFill>
              </a:rPr>
              <a:t>)</a:t>
            </a:r>
            <a:r>
              <a:rPr lang="en-US" sz="1800" b="1" dirty="0">
                <a:solidFill>
                  <a:schemeClr val="accent6">
                    <a:lumMod val="75000"/>
                  </a:schemeClr>
                </a:solidFill>
              </a:rPr>
              <a:t>.</a:t>
            </a:r>
          </a:p>
          <a:p>
            <a:pPr marL="0" indent="0">
              <a:buNone/>
            </a:pPr>
            <a:endParaRPr lang="en-US" altLang="en-US" sz="1800" dirty="0"/>
          </a:p>
        </p:txBody>
      </p:sp>
    </p:spTree>
    <p:extLst>
      <p:ext uri="{BB962C8B-B14F-4D97-AF65-F5344CB8AC3E}">
        <p14:creationId xmlns:p14="http://schemas.microsoft.com/office/powerpoint/2010/main" val="633781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EACDB-63D8-400D-9400-6CE8C08DEEDC}"/>
              </a:ext>
            </a:extLst>
          </p:cNvPr>
          <p:cNvSpPr>
            <a:spLocks noGrp="1"/>
          </p:cNvSpPr>
          <p:nvPr>
            <p:ph type="title"/>
          </p:nvPr>
        </p:nvSpPr>
        <p:spPr>
          <a:xfrm>
            <a:off x="631767" y="3278621"/>
            <a:ext cx="8229600" cy="1143000"/>
          </a:xfrm>
        </p:spPr>
        <p:txBody>
          <a:bodyPr/>
          <a:lstStyle/>
          <a:p>
            <a:r>
              <a:rPr lang="en-US" dirty="0"/>
              <a:t>RDD Transformations</a:t>
            </a:r>
          </a:p>
        </p:txBody>
      </p:sp>
    </p:spTree>
    <p:extLst>
      <p:ext uri="{BB962C8B-B14F-4D97-AF65-F5344CB8AC3E}">
        <p14:creationId xmlns:p14="http://schemas.microsoft.com/office/powerpoint/2010/main" val="12459413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F2ADD-E034-4999-ABA7-F1146A85C7BC}"/>
              </a:ext>
            </a:extLst>
          </p:cNvPr>
          <p:cNvSpPr>
            <a:spLocks noGrp="1"/>
          </p:cNvSpPr>
          <p:nvPr>
            <p:ph type="title"/>
          </p:nvPr>
        </p:nvSpPr>
        <p:spPr/>
        <p:txBody>
          <a:bodyPr>
            <a:normAutofit fontScale="90000"/>
          </a:bodyPr>
          <a:lstStyle/>
          <a:p>
            <a:r>
              <a:rPr lang="en-US" dirty="0"/>
              <a:t>Quick Overview</a:t>
            </a:r>
            <a:br>
              <a:rPr lang="en-US" dirty="0"/>
            </a:br>
            <a:r>
              <a:rPr lang="en-US" dirty="0"/>
              <a:t> The Lambda (</a:t>
            </a:r>
            <a:r>
              <a:rPr lang="en-US" dirty="0">
                <a:sym typeface="Symbol" panose="05050102010706020507" pitchFamily="18" charset="2"/>
              </a:rPr>
              <a:t></a:t>
            </a:r>
            <a:r>
              <a:rPr lang="en-US" dirty="0"/>
              <a:t>) Function</a:t>
            </a:r>
          </a:p>
        </p:txBody>
      </p:sp>
      <p:sp>
        <p:nvSpPr>
          <p:cNvPr id="3" name="Content Placeholder 2">
            <a:extLst>
              <a:ext uri="{FF2B5EF4-FFF2-40B4-BE49-F238E27FC236}">
                <a16:creationId xmlns:a16="http://schemas.microsoft.com/office/drawing/2014/main" id="{7805D8DA-193E-4CF9-A247-5BFED4AE5DB4}"/>
              </a:ext>
            </a:extLst>
          </p:cNvPr>
          <p:cNvSpPr>
            <a:spLocks noGrp="1"/>
          </p:cNvSpPr>
          <p:nvPr>
            <p:ph idx="1"/>
          </p:nvPr>
        </p:nvSpPr>
        <p:spPr/>
        <p:txBody>
          <a:bodyPr/>
          <a:lstStyle/>
          <a:p>
            <a:r>
              <a:rPr lang="en-US" dirty="0"/>
              <a:t>In Python:</a:t>
            </a:r>
          </a:p>
          <a:p>
            <a:pPr lvl="1"/>
            <a:r>
              <a:rPr lang="en-US" dirty="0"/>
              <a:t>A lambda function is a small anonymous function</a:t>
            </a:r>
          </a:p>
          <a:p>
            <a:pPr lvl="1"/>
            <a:r>
              <a:rPr lang="en-US" dirty="0"/>
              <a:t>It takes any number of arguments, but can only have one expression</a:t>
            </a:r>
          </a:p>
          <a:p>
            <a:pPr lvl="2"/>
            <a:r>
              <a:rPr lang="en-US" dirty="0"/>
              <a:t>Lambda arguments : expression</a:t>
            </a:r>
          </a:p>
          <a:p>
            <a:pPr lvl="2"/>
            <a:r>
              <a:rPr lang="en-US" dirty="0"/>
              <a:t>Example: 		</a:t>
            </a:r>
          </a:p>
          <a:p>
            <a:pPr marL="1371600" lvl="3" indent="0">
              <a:buNone/>
            </a:pPr>
            <a:r>
              <a:rPr lang="en-US" dirty="0">
                <a:solidFill>
                  <a:srgbClr val="0070C0"/>
                </a:solidFill>
              </a:rPr>
              <a:t>lambda a : a + 10</a:t>
            </a:r>
          </a:p>
          <a:p>
            <a:pPr marL="1371600" lvl="3" indent="0">
              <a:buNone/>
            </a:pPr>
            <a:r>
              <a:rPr lang="en-US" dirty="0">
                <a:solidFill>
                  <a:srgbClr val="0070C0"/>
                </a:solidFill>
              </a:rPr>
              <a:t>print(x(5))</a:t>
            </a:r>
          </a:p>
        </p:txBody>
      </p:sp>
    </p:spTree>
    <p:extLst>
      <p:ext uri="{BB962C8B-B14F-4D97-AF65-F5344CB8AC3E}">
        <p14:creationId xmlns:p14="http://schemas.microsoft.com/office/powerpoint/2010/main" val="11393051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EACDB-63D8-400D-9400-6CE8C08DEEDC}"/>
              </a:ext>
            </a:extLst>
          </p:cNvPr>
          <p:cNvSpPr>
            <a:spLocks noGrp="1"/>
          </p:cNvSpPr>
          <p:nvPr>
            <p:ph type="title"/>
          </p:nvPr>
        </p:nvSpPr>
        <p:spPr/>
        <p:txBody>
          <a:bodyPr/>
          <a:lstStyle/>
          <a:p>
            <a:r>
              <a:rPr lang="en-US" dirty="0"/>
              <a:t>Single RDD Transformation</a:t>
            </a:r>
          </a:p>
        </p:txBody>
      </p:sp>
      <p:sp>
        <p:nvSpPr>
          <p:cNvPr id="3" name="Content Placeholder 2">
            <a:extLst>
              <a:ext uri="{FF2B5EF4-FFF2-40B4-BE49-F238E27FC236}">
                <a16:creationId xmlns:a16="http://schemas.microsoft.com/office/drawing/2014/main" id="{76109813-2332-4197-8D03-9DE14F79A1DB}"/>
              </a:ext>
            </a:extLst>
          </p:cNvPr>
          <p:cNvSpPr>
            <a:spLocks noGrp="1"/>
          </p:cNvSpPr>
          <p:nvPr>
            <p:ph idx="1"/>
          </p:nvPr>
        </p:nvSpPr>
        <p:spPr>
          <a:xfrm>
            <a:off x="457200" y="2452688"/>
            <a:ext cx="8229600" cy="1274581"/>
          </a:xfrm>
        </p:spPr>
        <p:txBody>
          <a:bodyPr/>
          <a:lstStyle/>
          <a:p>
            <a:r>
              <a:rPr lang="en-US" dirty="0"/>
              <a:t>Example – Basic RDD transformation:</a:t>
            </a:r>
          </a:p>
          <a:p>
            <a:pPr lvl="2"/>
            <a:r>
              <a:rPr lang="en-US" altLang="zh-TW" dirty="0"/>
              <a:t>RDD contains {1, 2, 3, 3} </a:t>
            </a:r>
          </a:p>
          <a:p>
            <a:pPr lvl="1"/>
            <a:endParaRPr lang="en-US" dirty="0"/>
          </a:p>
        </p:txBody>
      </p:sp>
      <p:graphicFrame>
        <p:nvGraphicFramePr>
          <p:cNvPr id="4" name="Table 3">
            <a:extLst>
              <a:ext uri="{FF2B5EF4-FFF2-40B4-BE49-F238E27FC236}">
                <a16:creationId xmlns:a16="http://schemas.microsoft.com/office/drawing/2014/main" id="{74250D96-782B-4D95-923B-2FEAF4A7692F}"/>
              </a:ext>
            </a:extLst>
          </p:cNvPr>
          <p:cNvGraphicFramePr>
            <a:graphicFrameLocks noGrp="1"/>
          </p:cNvGraphicFramePr>
          <p:nvPr/>
        </p:nvGraphicFramePr>
        <p:xfrm>
          <a:off x="708819" y="3497017"/>
          <a:ext cx="7726362" cy="2743200"/>
        </p:xfrm>
        <a:graphic>
          <a:graphicData uri="http://schemas.openxmlformats.org/drawingml/2006/table">
            <a:tbl>
              <a:tblPr/>
              <a:tblGrid>
                <a:gridCol w="2844278">
                  <a:extLst>
                    <a:ext uri="{9D8B030D-6E8A-4147-A177-3AD203B41FA5}">
                      <a16:colId xmlns:a16="http://schemas.microsoft.com/office/drawing/2014/main" val="20000"/>
                    </a:ext>
                  </a:extLst>
                </a:gridCol>
                <a:gridCol w="2699657">
                  <a:extLst>
                    <a:ext uri="{9D8B030D-6E8A-4147-A177-3AD203B41FA5}">
                      <a16:colId xmlns:a16="http://schemas.microsoft.com/office/drawing/2014/main" val="20001"/>
                    </a:ext>
                  </a:extLst>
                </a:gridCol>
                <a:gridCol w="2182427">
                  <a:extLst>
                    <a:ext uri="{9D8B030D-6E8A-4147-A177-3AD203B41FA5}">
                      <a16:colId xmlns:a16="http://schemas.microsoft.com/office/drawing/2014/main" val="20002"/>
                    </a:ext>
                  </a:extLst>
                </a:gridCol>
              </a:tblGrid>
              <a:tr h="313439">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1" i="0" u="none" strike="noStrike" cap="none" normalizeH="0" baseline="0" dirty="0">
                          <a:ln>
                            <a:noFill/>
                          </a:ln>
                          <a:solidFill>
                            <a:srgbClr val="FFFFFF"/>
                          </a:solidFill>
                          <a:effectLst/>
                          <a:latin typeface="Calibri" charset="0"/>
                          <a:ea typeface="新細明體" charset="-120"/>
                          <a:cs typeface="新細明體" charset="-120"/>
                        </a:rPr>
                        <a:t>Function Name</a:t>
                      </a:r>
                      <a:endParaRPr kumimoji="0" lang="zh-TW" altLang="en-US" sz="1800" b="1" i="0" u="none" strike="noStrike" cap="none" normalizeH="0" baseline="0" dirty="0">
                        <a:ln>
                          <a:noFill/>
                        </a:ln>
                        <a:solidFill>
                          <a:srgbClr val="FFFFFF"/>
                        </a:solidFill>
                        <a:effectLst/>
                        <a:latin typeface="Calibri" charset="0"/>
                        <a:ea typeface="新細明體" charset="-120"/>
                        <a:cs typeface="新細明體" charset="-120"/>
                      </a:endParaRPr>
                    </a:p>
                  </a:txBody>
                  <a:tcPr marL="91439" marR="91439"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tx1"/>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1" i="0" u="none" strike="noStrike" cap="none" normalizeH="0" baseline="0" dirty="0">
                          <a:ln>
                            <a:noFill/>
                          </a:ln>
                          <a:solidFill>
                            <a:srgbClr val="FFFFFF"/>
                          </a:solidFill>
                          <a:effectLst/>
                          <a:latin typeface="Calibri" charset="0"/>
                          <a:ea typeface="新細明體" charset="-120"/>
                          <a:cs typeface="新細明體" charset="-120"/>
                        </a:rPr>
                        <a:t>Example</a:t>
                      </a:r>
                      <a:endParaRPr kumimoji="0" lang="zh-TW" altLang="en-US" sz="1800" b="1" i="0" u="none" strike="noStrike" cap="none" normalizeH="0" baseline="0" dirty="0">
                        <a:ln>
                          <a:noFill/>
                        </a:ln>
                        <a:solidFill>
                          <a:srgbClr val="FFFFFF"/>
                        </a:solidFill>
                        <a:effectLst/>
                        <a:latin typeface="Calibri" charset="0"/>
                        <a:ea typeface="新細明體" charset="-120"/>
                        <a:cs typeface="新細明體" charset="-120"/>
                      </a:endParaRPr>
                    </a:p>
                  </a:txBody>
                  <a:tcPr marL="91439" marR="91439"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tx1"/>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1" i="0" u="none" strike="noStrike" cap="none" normalizeH="0" baseline="0" dirty="0">
                          <a:ln>
                            <a:noFill/>
                          </a:ln>
                          <a:solidFill>
                            <a:srgbClr val="FFFFFF"/>
                          </a:solidFill>
                          <a:effectLst/>
                          <a:latin typeface="Calibri" charset="0"/>
                          <a:ea typeface="新細明體" charset="-120"/>
                          <a:cs typeface="新細明體" charset="-120"/>
                        </a:rPr>
                        <a:t>Result</a:t>
                      </a:r>
                      <a:endParaRPr kumimoji="0" lang="zh-TW" altLang="en-US" sz="1800" b="1" i="0" u="none" strike="noStrike" cap="none" normalizeH="0" baseline="0">
                        <a:ln>
                          <a:noFill/>
                        </a:ln>
                        <a:solidFill>
                          <a:srgbClr val="FFFFFF"/>
                        </a:solidFill>
                        <a:effectLst/>
                        <a:latin typeface="Calibri" charset="0"/>
                        <a:ea typeface="新細明體" charset="-120"/>
                        <a:cs typeface="新細明體" charset="-120"/>
                      </a:endParaRPr>
                    </a:p>
                  </a:txBody>
                  <a:tcPr marL="91439" marR="91439"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tx1"/>
                    </a:solidFill>
                  </a:tcPr>
                </a:tc>
                <a:extLst>
                  <a:ext uri="{0D108BD9-81ED-4DB2-BD59-A6C34878D82A}">
                    <a16:rowId xmlns:a16="http://schemas.microsoft.com/office/drawing/2014/main" val="10000"/>
                  </a:ext>
                </a:extLst>
              </a:tr>
              <a:tr h="345213">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map</a:t>
                      </a:r>
                      <a:endParaRPr kumimoji="0" lang="zh-TW" altLang="en-US" sz="1800" b="0" i="0" u="none" strike="noStrike" cap="none" normalizeH="0" baseline="0" dirty="0">
                        <a:ln>
                          <a:noFill/>
                        </a:ln>
                        <a:solidFill>
                          <a:srgbClr val="000000"/>
                        </a:solidFill>
                        <a:effectLst/>
                        <a:latin typeface="Calibri" charset="0"/>
                        <a:ea typeface="新細明體" charset="-120"/>
                        <a:cs typeface="新細明體" charset="-120"/>
                      </a:endParaRPr>
                    </a:p>
                  </a:txBody>
                  <a:tcPr marL="91439" marR="91439"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fr-FR" altLang="zh-TW" sz="1800" b="0" i="0" u="none" strike="noStrike" cap="none" normalizeH="0" baseline="0" dirty="0">
                          <a:ln>
                            <a:noFill/>
                          </a:ln>
                          <a:solidFill>
                            <a:srgbClr val="000000"/>
                          </a:solidFill>
                          <a:effectLst/>
                          <a:latin typeface="Calibri" charset="0"/>
                          <a:ea typeface="新細明體" charset="-120"/>
                          <a:cs typeface="新細明體" charset="-120"/>
                        </a:rPr>
                        <a:t>rdd.map(x =&gt; x + 1) </a:t>
                      </a:r>
                    </a:p>
                  </a:txBody>
                  <a:tcPr marL="91439" marR="91439"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{2, 3, 4, 4} </a:t>
                      </a:r>
                      <a:endParaRPr kumimoji="0" lang="zh-TW" altLang="en-US" sz="1800" b="0" i="0" u="none" strike="noStrike" cap="none" normalizeH="0" baseline="0" dirty="0">
                        <a:ln>
                          <a:noFill/>
                        </a:ln>
                        <a:solidFill>
                          <a:srgbClr val="000000"/>
                        </a:solidFill>
                        <a:effectLst/>
                        <a:latin typeface="Calibri" charset="0"/>
                        <a:ea typeface="新細明體" charset="-120"/>
                        <a:cs typeface="新細明體" charset="-120"/>
                      </a:endParaRPr>
                    </a:p>
                  </a:txBody>
                  <a:tcPr marL="91439" marR="91439"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extLst>
                  <a:ext uri="{0D108BD9-81ED-4DB2-BD59-A6C34878D82A}">
                    <a16:rowId xmlns:a16="http://schemas.microsoft.com/office/drawing/2014/main" val="10001"/>
                  </a:ext>
                </a:extLst>
              </a:tr>
              <a:tr h="308644">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flatMap*</a:t>
                      </a:r>
                      <a:endParaRPr kumimoji="0" lang="zh-TW" altLang="en-US" sz="1800" b="0" i="0" u="none" strike="noStrike" cap="none" normalizeH="0" baseline="0" dirty="0">
                        <a:ln>
                          <a:noFill/>
                        </a:ln>
                        <a:solidFill>
                          <a:srgbClr val="000000"/>
                        </a:solidFill>
                        <a:effectLst/>
                        <a:latin typeface="Calibri" charset="0"/>
                        <a:ea typeface="新細明體" charset="-120"/>
                        <a:cs typeface="新細明體" charset="-120"/>
                      </a:endParaRPr>
                    </a:p>
                  </a:txBody>
                  <a:tcPr marL="91439" marR="91439"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rdd.flatMap(x =&gt; x.to(3)) </a:t>
                      </a:r>
                    </a:p>
                  </a:txBody>
                  <a:tcPr marL="91439" marR="91439"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{1, 2, 3, 2, 3, 3, 3} </a:t>
                      </a:r>
                      <a:endParaRPr kumimoji="0" lang="zh-TW" altLang="en-US" sz="1800" b="0" i="0" u="none" strike="noStrike" cap="none" normalizeH="0" baseline="0" dirty="0">
                        <a:ln>
                          <a:noFill/>
                        </a:ln>
                        <a:solidFill>
                          <a:srgbClr val="000000"/>
                        </a:solidFill>
                        <a:effectLst/>
                        <a:latin typeface="Calibri" charset="0"/>
                        <a:ea typeface="新細明體" charset="-120"/>
                        <a:cs typeface="新細明體" charset="-120"/>
                      </a:endParaRPr>
                    </a:p>
                  </a:txBody>
                  <a:tcPr marL="91439" marR="91439"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extLst>
                  <a:ext uri="{0D108BD9-81ED-4DB2-BD59-A6C34878D82A}">
                    <a16:rowId xmlns:a16="http://schemas.microsoft.com/office/drawing/2014/main" val="10002"/>
                  </a:ext>
                </a:extLst>
              </a:tr>
              <a:tr h="313439">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filter</a:t>
                      </a:r>
                      <a:endParaRPr kumimoji="0" lang="zh-TW" altLang="en-US" sz="1800" b="0" i="0" u="none" strike="noStrike" cap="none" normalizeH="0" baseline="0" dirty="0">
                        <a:ln>
                          <a:noFill/>
                        </a:ln>
                        <a:solidFill>
                          <a:srgbClr val="000000"/>
                        </a:solidFill>
                        <a:effectLst/>
                        <a:latin typeface="Calibri" charset="0"/>
                        <a:ea typeface="新細明體" charset="-120"/>
                        <a:cs typeface="新細明體" charset="-120"/>
                      </a:endParaRPr>
                    </a:p>
                  </a:txBody>
                  <a:tcPr marL="91439" marR="91439"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fr-FR" altLang="zh-TW" sz="1800" b="0" i="0" u="none" strike="noStrike" cap="none" normalizeH="0" baseline="0" dirty="0">
                          <a:ln>
                            <a:noFill/>
                          </a:ln>
                          <a:solidFill>
                            <a:srgbClr val="000000"/>
                          </a:solidFill>
                          <a:effectLst/>
                          <a:latin typeface="Calibri" charset="0"/>
                          <a:ea typeface="新細明體" charset="-120"/>
                          <a:cs typeface="新細明體" charset="-120"/>
                        </a:rPr>
                        <a:t>rdd.filter(x =&gt; x != 1 </a:t>
                      </a: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a:t>
                      </a:r>
                      <a:endParaRPr kumimoji="0" lang="fr-FR" altLang="zh-TW" sz="1800" b="0" i="0" u="none" strike="noStrike" cap="none" normalizeH="0" baseline="0" dirty="0">
                        <a:ln>
                          <a:noFill/>
                        </a:ln>
                        <a:solidFill>
                          <a:srgbClr val="000000"/>
                        </a:solidFill>
                        <a:effectLst/>
                        <a:latin typeface="Calibri" charset="0"/>
                        <a:ea typeface="新細明體" charset="-120"/>
                        <a:cs typeface="新細明體" charset="-120"/>
                      </a:endParaRPr>
                    </a:p>
                  </a:txBody>
                  <a:tcPr marL="91439" marR="91439"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{2, 3, 3} </a:t>
                      </a:r>
                      <a:endParaRPr kumimoji="0" lang="zh-TW" altLang="en-US" sz="1800" b="0" i="0" u="none" strike="noStrike" cap="none" normalizeH="0" baseline="0" dirty="0">
                        <a:ln>
                          <a:noFill/>
                        </a:ln>
                        <a:solidFill>
                          <a:srgbClr val="000000"/>
                        </a:solidFill>
                        <a:effectLst/>
                        <a:latin typeface="Calibri" charset="0"/>
                        <a:ea typeface="新細明體" charset="-120"/>
                        <a:cs typeface="新細明體" charset="-120"/>
                      </a:endParaRPr>
                    </a:p>
                  </a:txBody>
                  <a:tcPr marL="91439" marR="91439"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extLst>
                  <a:ext uri="{0D108BD9-81ED-4DB2-BD59-A6C34878D82A}">
                    <a16:rowId xmlns:a16="http://schemas.microsoft.com/office/drawing/2014/main" val="10003"/>
                  </a:ext>
                </a:extLst>
              </a:tr>
              <a:tr h="313439">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distinct</a:t>
                      </a:r>
                      <a:endParaRPr kumimoji="0" lang="zh-TW" altLang="en-US" sz="1800" b="0" i="0" u="none" strike="noStrike" cap="none" normalizeH="0" baseline="0">
                        <a:ln>
                          <a:noFill/>
                        </a:ln>
                        <a:solidFill>
                          <a:srgbClr val="000000"/>
                        </a:solidFill>
                        <a:effectLst/>
                        <a:latin typeface="Calibri" charset="0"/>
                        <a:ea typeface="新細明體" charset="-120"/>
                        <a:cs typeface="新細明體" charset="-120"/>
                      </a:endParaRPr>
                    </a:p>
                  </a:txBody>
                  <a:tcPr marL="91439" marR="91439"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rdd.distinct() </a:t>
                      </a:r>
                    </a:p>
                  </a:txBody>
                  <a:tcPr marL="91439" marR="91439"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{1, 2, 3} </a:t>
                      </a:r>
                      <a:endParaRPr kumimoji="0" lang="zh-TW" altLang="en-US" sz="1800" b="0" i="0" u="none" strike="noStrike" cap="none" normalizeH="0" baseline="0" dirty="0">
                        <a:ln>
                          <a:noFill/>
                        </a:ln>
                        <a:solidFill>
                          <a:srgbClr val="000000"/>
                        </a:solidFill>
                        <a:effectLst/>
                        <a:latin typeface="Calibri" charset="0"/>
                        <a:ea typeface="新細明體" charset="-120"/>
                        <a:cs typeface="新細明體" charset="-120"/>
                      </a:endParaRPr>
                    </a:p>
                  </a:txBody>
                  <a:tcPr marL="91439" marR="91439"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extLst>
                  <a:ext uri="{0D108BD9-81ED-4DB2-BD59-A6C34878D82A}">
                    <a16:rowId xmlns:a16="http://schemas.microsoft.com/office/drawing/2014/main" val="10004"/>
                  </a:ext>
                </a:extLst>
              </a:tr>
              <a:tr h="597761">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sample(withReplacement, fraction,[seed])</a:t>
                      </a:r>
                      <a:endParaRPr kumimoji="0" lang="zh-TW" altLang="en-US" sz="1800" b="0" i="0" u="none" strike="noStrike" cap="none" normalizeH="0" baseline="0" dirty="0">
                        <a:ln>
                          <a:noFill/>
                        </a:ln>
                        <a:solidFill>
                          <a:srgbClr val="000000"/>
                        </a:solidFill>
                        <a:effectLst/>
                        <a:latin typeface="Calibri" charset="0"/>
                        <a:ea typeface="新細明體" charset="-120"/>
                        <a:cs typeface="新細明體" charset="-120"/>
                      </a:endParaRPr>
                    </a:p>
                  </a:txBody>
                  <a:tcPr marL="91439" marR="91439"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rdd.sample(false, 0.5) </a:t>
                      </a:r>
                    </a:p>
                  </a:txBody>
                  <a:tcPr marL="91439" marR="91439"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non-deterministic (but containing ½ the elements of RDD)</a:t>
                      </a:r>
                    </a:p>
                  </a:txBody>
                  <a:tcPr marL="91439" marR="91439"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extLst>
                  <a:ext uri="{0D108BD9-81ED-4DB2-BD59-A6C34878D82A}">
                    <a16:rowId xmlns:a16="http://schemas.microsoft.com/office/drawing/2014/main" val="10005"/>
                  </a:ext>
                </a:extLst>
              </a:tr>
            </a:tbl>
          </a:graphicData>
        </a:graphic>
      </p:graphicFrame>
      <p:sp>
        <p:nvSpPr>
          <p:cNvPr id="7" name="Rectangle 6">
            <a:extLst>
              <a:ext uri="{FF2B5EF4-FFF2-40B4-BE49-F238E27FC236}">
                <a16:creationId xmlns:a16="http://schemas.microsoft.com/office/drawing/2014/main" id="{F2C8A3BF-09CA-422D-B30B-79A39264A4BE}"/>
              </a:ext>
            </a:extLst>
          </p:cNvPr>
          <p:cNvSpPr/>
          <p:nvPr/>
        </p:nvSpPr>
        <p:spPr>
          <a:xfrm>
            <a:off x="1365388" y="6294011"/>
            <a:ext cx="7726362" cy="276999"/>
          </a:xfrm>
          <a:prstGeom prst="rect">
            <a:avLst/>
          </a:prstGeom>
        </p:spPr>
        <p:txBody>
          <a:bodyPr wrap="square">
            <a:spAutoFit/>
          </a:bodyPr>
          <a:lstStyle/>
          <a:p>
            <a:r>
              <a:rPr lang="en-US" sz="1200" dirty="0"/>
              <a:t>* flatMap transforms an RDD of length </a:t>
            </a:r>
            <a:r>
              <a:rPr lang="en-US" sz="1200" i="1" dirty="0"/>
              <a:t>n</a:t>
            </a:r>
            <a:r>
              <a:rPr lang="en-US" sz="1200" dirty="0"/>
              <a:t> into a collection of </a:t>
            </a:r>
            <a:r>
              <a:rPr lang="en-US" sz="1200" i="1" dirty="0"/>
              <a:t>n</a:t>
            </a:r>
            <a:r>
              <a:rPr lang="en-US" sz="1200" dirty="0"/>
              <a:t> collections, then flattens these into a single RDD of results.</a:t>
            </a:r>
          </a:p>
        </p:txBody>
      </p:sp>
    </p:spTree>
    <p:extLst>
      <p:ext uri="{BB962C8B-B14F-4D97-AF65-F5344CB8AC3E}">
        <p14:creationId xmlns:p14="http://schemas.microsoft.com/office/powerpoint/2010/main" val="378010466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a:extLst>
              <a:ext uri="{FF2B5EF4-FFF2-40B4-BE49-F238E27FC236}">
                <a16:creationId xmlns:a16="http://schemas.microsoft.com/office/drawing/2014/main" id="{65FD04D7-917E-4CFB-9901-C3EC4B154575}"/>
              </a:ext>
            </a:extLst>
          </p:cNvPr>
          <p:cNvSpPr>
            <a:spLocks noGrp="1"/>
          </p:cNvSpPr>
          <p:nvPr>
            <p:ph type="title"/>
          </p:nvPr>
        </p:nvSpPr>
        <p:spPr/>
        <p:txBody>
          <a:bodyPr/>
          <a:lstStyle/>
          <a:p>
            <a:r>
              <a:rPr lang="en-US" altLang="en-US" dirty="0"/>
              <a:t>Element-wise transformations</a:t>
            </a:r>
          </a:p>
        </p:txBody>
      </p:sp>
      <p:sp>
        <p:nvSpPr>
          <p:cNvPr id="45058" name="Content Placeholder 2">
            <a:extLst>
              <a:ext uri="{FF2B5EF4-FFF2-40B4-BE49-F238E27FC236}">
                <a16:creationId xmlns:a16="http://schemas.microsoft.com/office/drawing/2014/main" id="{FADDFE28-816B-4B3B-AEC9-3E98699E45E5}"/>
              </a:ext>
            </a:extLst>
          </p:cNvPr>
          <p:cNvSpPr>
            <a:spLocks noGrp="1"/>
          </p:cNvSpPr>
          <p:nvPr>
            <p:ph idx="1"/>
          </p:nvPr>
        </p:nvSpPr>
        <p:spPr/>
        <p:txBody>
          <a:bodyPr>
            <a:normAutofit lnSpcReduction="10000"/>
          </a:bodyPr>
          <a:lstStyle/>
          <a:p>
            <a:r>
              <a:rPr lang="en-US" altLang="en-US" dirty="0"/>
              <a:t>Two most common transformations: </a:t>
            </a:r>
          </a:p>
          <a:p>
            <a:pPr lvl="1"/>
            <a:r>
              <a:rPr lang="en-US" altLang="en-US" dirty="0"/>
              <a:t>Map() </a:t>
            </a:r>
          </a:p>
          <a:p>
            <a:pPr lvl="2"/>
            <a:r>
              <a:rPr lang="en-US" altLang="en-US" dirty="0"/>
              <a:t>Takes a function and applies it to each element in the RDD</a:t>
            </a:r>
          </a:p>
          <a:p>
            <a:pPr lvl="2"/>
            <a:r>
              <a:rPr lang="en-US" altLang="en-US" dirty="0"/>
              <a:t>Example: </a:t>
            </a:r>
            <a:r>
              <a:rPr lang="en-US" altLang="en-US" dirty="0">
                <a:solidFill>
                  <a:srgbClr val="0070C0"/>
                </a:solidFill>
              </a:rPr>
              <a:t>Map x=&gt;x*x</a:t>
            </a:r>
          </a:p>
          <a:p>
            <a:pPr lvl="1"/>
            <a:r>
              <a:rPr lang="en-US" altLang="en-US" dirty="0"/>
              <a:t>Filter()</a:t>
            </a:r>
          </a:p>
          <a:p>
            <a:pPr lvl="2"/>
            <a:r>
              <a:rPr lang="en-US" altLang="en-US" dirty="0"/>
              <a:t>Takes in function and returns an RDD</a:t>
            </a:r>
          </a:p>
          <a:p>
            <a:pPr lvl="2"/>
            <a:r>
              <a:rPr lang="en-US" altLang="en-US" dirty="0"/>
              <a:t>Example: </a:t>
            </a:r>
            <a:r>
              <a:rPr lang="en-US" altLang="en-US" dirty="0">
                <a:solidFill>
                  <a:srgbClr val="0070C0"/>
                </a:solidFill>
              </a:rPr>
              <a:t>Filter x=&gt;x!=1</a:t>
            </a:r>
          </a:p>
        </p:txBody>
      </p:sp>
      <p:sp>
        <p:nvSpPr>
          <p:cNvPr id="4" name="Frame 3">
            <a:extLst>
              <a:ext uri="{FF2B5EF4-FFF2-40B4-BE49-F238E27FC236}">
                <a16:creationId xmlns:a16="http://schemas.microsoft.com/office/drawing/2014/main" id="{FD93487C-138B-4DCE-B07B-9F7D1B221E5B}"/>
              </a:ext>
            </a:extLst>
          </p:cNvPr>
          <p:cNvSpPr>
            <a:spLocks/>
          </p:cNvSpPr>
          <p:nvPr/>
        </p:nvSpPr>
        <p:spPr bwMode="auto">
          <a:xfrm>
            <a:off x="6296176" y="3952763"/>
            <a:ext cx="1606550" cy="617537"/>
          </a:xfrm>
          <a:custGeom>
            <a:avLst/>
            <a:gdLst>
              <a:gd name="T0" fmla="*/ 0 w 1606378"/>
              <a:gd name="T1" fmla="*/ 0 h 617837"/>
              <a:gd name="T2" fmla="*/ 1607238 w 1606378"/>
              <a:gd name="T3" fmla="*/ 0 h 617837"/>
              <a:gd name="T4" fmla="*/ 1607238 w 1606378"/>
              <a:gd name="T5" fmla="*/ 616338 h 617837"/>
              <a:gd name="T6" fmla="*/ 0 w 1606378"/>
              <a:gd name="T7" fmla="*/ 616338 h 617837"/>
              <a:gd name="T8" fmla="*/ 0 w 1606378"/>
              <a:gd name="T9" fmla="*/ 0 h 617837"/>
              <a:gd name="T10" fmla="*/ 77270 w 1606378"/>
              <a:gd name="T11" fmla="*/ 77044 h 617837"/>
              <a:gd name="T12" fmla="*/ 77270 w 1606378"/>
              <a:gd name="T13" fmla="*/ 539297 h 617837"/>
              <a:gd name="T14" fmla="*/ 1529968 w 1606378"/>
              <a:gd name="T15" fmla="*/ 539297 h 617837"/>
              <a:gd name="T16" fmla="*/ 1529968 w 1606378"/>
              <a:gd name="T17" fmla="*/ 77044 h 617837"/>
              <a:gd name="T18" fmla="*/ 77270 w 1606378"/>
              <a:gd name="T19" fmla="*/ 77044 h 61783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606378" h="617837">
                <a:moveTo>
                  <a:pt x="0" y="0"/>
                </a:moveTo>
                <a:lnTo>
                  <a:pt x="1606378" y="0"/>
                </a:lnTo>
                <a:lnTo>
                  <a:pt x="1606378" y="617837"/>
                </a:lnTo>
                <a:lnTo>
                  <a:pt x="0" y="617837"/>
                </a:lnTo>
                <a:lnTo>
                  <a:pt x="0" y="0"/>
                </a:lnTo>
                <a:close/>
                <a:moveTo>
                  <a:pt x="77230" y="77230"/>
                </a:moveTo>
                <a:lnTo>
                  <a:pt x="77230" y="540607"/>
                </a:lnTo>
                <a:lnTo>
                  <a:pt x="1529148" y="540607"/>
                </a:lnTo>
                <a:lnTo>
                  <a:pt x="1529148" y="77230"/>
                </a:lnTo>
                <a:lnTo>
                  <a:pt x="77230" y="77230"/>
                </a:lnTo>
                <a:close/>
              </a:path>
            </a:pathLst>
          </a:custGeom>
          <a:gradFill rotWithShape="1">
            <a:gsLst>
              <a:gs pos="0">
                <a:srgbClr val="9BC1FF"/>
              </a:gs>
              <a:gs pos="100000">
                <a:srgbClr val="3F80CD"/>
              </a:gs>
            </a:gsLst>
            <a:lin ang="5400000"/>
          </a:gradFill>
          <a:ln w="9525" cap="flat" cmpd="sng">
            <a:solidFill>
              <a:srgbClr val="4A7EBB"/>
            </a:solidFill>
            <a:prstDash val="solid"/>
            <a:round/>
            <a:headEnd/>
            <a:tailEnd/>
          </a:ln>
          <a:effectLst>
            <a:outerShdw blurRad="40000" dist="23000" dir="5400000" rotWithShape="0">
              <a:srgbClr val="000000">
                <a:alpha val="34998"/>
              </a:srgbClr>
            </a:outerShdw>
          </a:effectLst>
        </p:spPr>
        <p:txBody>
          <a:bodyPr anchor="ctr"/>
          <a:lstStyle/>
          <a:p>
            <a:endParaRPr lang="en-US" dirty="0"/>
          </a:p>
        </p:txBody>
      </p:sp>
      <p:cxnSp>
        <p:nvCxnSpPr>
          <p:cNvPr id="6" name="Straight Arrow Connector 5">
            <a:extLst>
              <a:ext uri="{FF2B5EF4-FFF2-40B4-BE49-F238E27FC236}">
                <a16:creationId xmlns:a16="http://schemas.microsoft.com/office/drawing/2014/main" id="{892B8A94-F69C-40A0-8F82-478422982DE4}"/>
              </a:ext>
            </a:extLst>
          </p:cNvPr>
          <p:cNvCxnSpPr>
            <a:cxnSpLocks noChangeShapeType="1"/>
          </p:cNvCxnSpPr>
          <p:nvPr/>
        </p:nvCxnSpPr>
        <p:spPr bwMode="auto">
          <a:xfrm flipH="1">
            <a:off x="6273209" y="4570300"/>
            <a:ext cx="655072" cy="992110"/>
          </a:xfrm>
          <a:prstGeom prst="straightConnector1">
            <a:avLst/>
          </a:prstGeom>
          <a:noFill/>
          <a:ln w="25400">
            <a:solidFill>
              <a:schemeClr val="accent1"/>
            </a:solidFill>
            <a:round/>
            <a:headEnd/>
            <a:tailEnd type="triangle"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8" name="Straight Arrow Connector 7">
            <a:extLst>
              <a:ext uri="{FF2B5EF4-FFF2-40B4-BE49-F238E27FC236}">
                <a16:creationId xmlns:a16="http://schemas.microsoft.com/office/drawing/2014/main" id="{85C11B72-90C0-48C2-BAED-A874684FEACE}"/>
              </a:ext>
            </a:extLst>
          </p:cNvPr>
          <p:cNvCxnSpPr>
            <a:cxnSpLocks noChangeShapeType="1"/>
          </p:cNvCxnSpPr>
          <p:nvPr/>
        </p:nvCxnSpPr>
        <p:spPr bwMode="auto">
          <a:xfrm>
            <a:off x="7317936" y="4570300"/>
            <a:ext cx="790575" cy="992110"/>
          </a:xfrm>
          <a:prstGeom prst="straightConnector1">
            <a:avLst/>
          </a:prstGeom>
          <a:noFill/>
          <a:ln w="25400">
            <a:solidFill>
              <a:schemeClr val="accent1"/>
            </a:solidFill>
            <a:round/>
            <a:headEnd/>
            <a:tailEnd type="triangle"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sp>
        <p:nvSpPr>
          <p:cNvPr id="9" name="Frame 8">
            <a:extLst>
              <a:ext uri="{FF2B5EF4-FFF2-40B4-BE49-F238E27FC236}">
                <a16:creationId xmlns:a16="http://schemas.microsoft.com/office/drawing/2014/main" id="{DD3E626E-06EC-4889-BACA-1BF3CB2D079C}"/>
              </a:ext>
            </a:extLst>
          </p:cNvPr>
          <p:cNvSpPr>
            <a:spLocks/>
          </p:cNvSpPr>
          <p:nvPr/>
        </p:nvSpPr>
        <p:spPr bwMode="auto">
          <a:xfrm>
            <a:off x="5406585" y="5570055"/>
            <a:ext cx="1693863" cy="715962"/>
          </a:xfrm>
          <a:custGeom>
            <a:avLst/>
            <a:gdLst>
              <a:gd name="T0" fmla="*/ 0 w 1692876"/>
              <a:gd name="T1" fmla="*/ 0 h 642551"/>
              <a:gd name="T2" fmla="*/ 1697817 w 1692876"/>
              <a:gd name="T3" fmla="*/ 0 h 642551"/>
              <a:gd name="T4" fmla="*/ 1697817 w 1692876"/>
              <a:gd name="T5" fmla="*/ 644483 h 642551"/>
              <a:gd name="T6" fmla="*/ 0 w 1692876"/>
              <a:gd name="T7" fmla="*/ 644483 h 642551"/>
              <a:gd name="T8" fmla="*/ 0 w 1692876"/>
              <a:gd name="T9" fmla="*/ 0 h 642551"/>
              <a:gd name="T10" fmla="*/ 80554 w 1692876"/>
              <a:gd name="T11" fmla="*/ 80559 h 642551"/>
              <a:gd name="T12" fmla="*/ 80554 w 1692876"/>
              <a:gd name="T13" fmla="*/ 563923 h 642551"/>
              <a:gd name="T14" fmla="*/ 1617263 w 1692876"/>
              <a:gd name="T15" fmla="*/ 563923 h 642551"/>
              <a:gd name="T16" fmla="*/ 1617263 w 1692876"/>
              <a:gd name="T17" fmla="*/ 80559 h 642551"/>
              <a:gd name="T18" fmla="*/ 80554 w 1692876"/>
              <a:gd name="T19" fmla="*/ 80559 h 64255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692876"/>
              <a:gd name="T31" fmla="*/ 0 h 642551"/>
              <a:gd name="T32" fmla="*/ 1692876 w 1692876"/>
              <a:gd name="T33" fmla="*/ 642551 h 642551"/>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692876" h="642551">
                <a:moveTo>
                  <a:pt x="0" y="0"/>
                </a:moveTo>
                <a:lnTo>
                  <a:pt x="1692876" y="0"/>
                </a:lnTo>
                <a:lnTo>
                  <a:pt x="1692876" y="642551"/>
                </a:lnTo>
                <a:lnTo>
                  <a:pt x="0" y="642551"/>
                </a:lnTo>
                <a:lnTo>
                  <a:pt x="0" y="0"/>
                </a:lnTo>
                <a:close/>
                <a:moveTo>
                  <a:pt x="80319" y="80319"/>
                </a:moveTo>
                <a:lnTo>
                  <a:pt x="80319" y="562232"/>
                </a:lnTo>
                <a:lnTo>
                  <a:pt x="1612557" y="562232"/>
                </a:lnTo>
                <a:lnTo>
                  <a:pt x="1612557" y="80319"/>
                </a:lnTo>
                <a:lnTo>
                  <a:pt x="80319" y="80319"/>
                </a:lnTo>
                <a:close/>
              </a:path>
            </a:pathLst>
          </a:custGeom>
          <a:gradFill rotWithShape="1">
            <a:gsLst>
              <a:gs pos="0">
                <a:srgbClr val="9BC1FF"/>
              </a:gs>
              <a:gs pos="100000">
                <a:srgbClr val="3F80CD"/>
              </a:gs>
            </a:gsLst>
            <a:lin ang="5400000"/>
          </a:gradFill>
          <a:ln w="9525">
            <a:solidFill>
              <a:srgbClr val="4A7EBB"/>
            </a:solidFill>
            <a:miter lim="800000"/>
            <a:headEnd/>
            <a:tailEnd/>
          </a:ln>
          <a:effectLst>
            <a:outerShdw blurRad="40000" dist="23000" dir="5400000" rotWithShape="0">
              <a:srgbClr val="808080">
                <a:alpha val="34998"/>
              </a:srgbClr>
            </a:outerShdw>
          </a:effectLst>
        </p:spPr>
        <p:txBody>
          <a:bodyPr anchor="ctr"/>
          <a:lstStyle/>
          <a:p>
            <a:pPr algn="ctr" eaLnBrk="1" hangingPunct="1">
              <a:defRPr/>
            </a:pPr>
            <a:r>
              <a:rPr lang="en-US" sz="1100" dirty="0">
                <a:latin typeface="+mn-lt"/>
                <a:ea typeface="+mn-ea"/>
              </a:rPr>
              <a:t>Mapped RDD</a:t>
            </a:r>
          </a:p>
          <a:p>
            <a:pPr algn="ctr" eaLnBrk="1" hangingPunct="1">
              <a:defRPr/>
            </a:pPr>
            <a:r>
              <a:rPr lang="en-US" sz="1100" dirty="0">
                <a:latin typeface="+mn-lt"/>
                <a:ea typeface="+mn-ea"/>
              </a:rPr>
              <a:t>{1,4,9,16}</a:t>
            </a:r>
          </a:p>
        </p:txBody>
      </p:sp>
      <p:sp>
        <p:nvSpPr>
          <p:cNvPr id="10" name="Frame 9">
            <a:extLst>
              <a:ext uri="{FF2B5EF4-FFF2-40B4-BE49-F238E27FC236}">
                <a16:creationId xmlns:a16="http://schemas.microsoft.com/office/drawing/2014/main" id="{A3316306-BEBA-4630-BC3B-790726FBADCF}"/>
              </a:ext>
            </a:extLst>
          </p:cNvPr>
          <p:cNvSpPr>
            <a:spLocks/>
          </p:cNvSpPr>
          <p:nvPr/>
        </p:nvSpPr>
        <p:spPr bwMode="auto">
          <a:xfrm>
            <a:off x="7317936" y="5562410"/>
            <a:ext cx="1668463" cy="715962"/>
          </a:xfrm>
          <a:custGeom>
            <a:avLst/>
            <a:gdLst>
              <a:gd name="T0" fmla="*/ 0 w 1668162"/>
              <a:gd name="T1" fmla="*/ 0 h 716693"/>
              <a:gd name="T2" fmla="*/ 1669667 w 1668162"/>
              <a:gd name="T3" fmla="*/ 0 h 716693"/>
              <a:gd name="T4" fmla="*/ 1669667 w 1668162"/>
              <a:gd name="T5" fmla="*/ 713045 h 716693"/>
              <a:gd name="T6" fmla="*/ 0 w 1668162"/>
              <a:gd name="T7" fmla="*/ 713045 h 716693"/>
              <a:gd name="T8" fmla="*/ 0 w 1668162"/>
              <a:gd name="T9" fmla="*/ 0 h 716693"/>
              <a:gd name="T10" fmla="*/ 89667 w 1668162"/>
              <a:gd name="T11" fmla="*/ 89132 h 716693"/>
              <a:gd name="T12" fmla="*/ 89667 w 1668162"/>
              <a:gd name="T13" fmla="*/ 623914 h 716693"/>
              <a:gd name="T14" fmla="*/ 1580000 w 1668162"/>
              <a:gd name="T15" fmla="*/ 623914 h 716693"/>
              <a:gd name="T16" fmla="*/ 1580000 w 1668162"/>
              <a:gd name="T17" fmla="*/ 89132 h 716693"/>
              <a:gd name="T18" fmla="*/ 89667 w 1668162"/>
              <a:gd name="T19" fmla="*/ 89132 h 71669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668162" h="716693">
                <a:moveTo>
                  <a:pt x="0" y="0"/>
                </a:moveTo>
                <a:lnTo>
                  <a:pt x="1668162" y="0"/>
                </a:lnTo>
                <a:lnTo>
                  <a:pt x="1668162" y="716693"/>
                </a:lnTo>
                <a:lnTo>
                  <a:pt x="0" y="716693"/>
                </a:lnTo>
                <a:lnTo>
                  <a:pt x="0" y="0"/>
                </a:lnTo>
                <a:close/>
                <a:moveTo>
                  <a:pt x="89587" y="89587"/>
                </a:moveTo>
                <a:lnTo>
                  <a:pt x="89587" y="627106"/>
                </a:lnTo>
                <a:lnTo>
                  <a:pt x="1578575" y="627106"/>
                </a:lnTo>
                <a:lnTo>
                  <a:pt x="1578575" y="89587"/>
                </a:lnTo>
                <a:lnTo>
                  <a:pt x="89587" y="89587"/>
                </a:lnTo>
                <a:close/>
              </a:path>
            </a:pathLst>
          </a:custGeom>
          <a:gradFill rotWithShape="1">
            <a:gsLst>
              <a:gs pos="0">
                <a:srgbClr val="9BC1FF"/>
              </a:gs>
              <a:gs pos="100000">
                <a:srgbClr val="3F80CD"/>
              </a:gs>
            </a:gsLst>
            <a:lin ang="5400000"/>
          </a:gradFill>
          <a:ln w="9525" cap="flat" cmpd="sng">
            <a:solidFill>
              <a:srgbClr val="4A7EBB"/>
            </a:solidFill>
            <a:prstDash val="solid"/>
            <a:round/>
            <a:headEnd/>
            <a:tailEnd/>
          </a:ln>
          <a:effectLst>
            <a:outerShdw blurRad="40000" dist="23000" dir="5400000" rotWithShape="0">
              <a:srgbClr val="000000">
                <a:alpha val="34998"/>
              </a:srgbClr>
            </a:outerShdw>
          </a:effectLst>
        </p:spPr>
        <p:txBody>
          <a:bodyPr anchor="ctr"/>
          <a:lstStyle/>
          <a:p>
            <a:endParaRPr lang="en-US" dirty="0"/>
          </a:p>
        </p:txBody>
      </p:sp>
      <p:sp>
        <p:nvSpPr>
          <p:cNvPr id="45064" name="TextBox 10">
            <a:extLst>
              <a:ext uri="{FF2B5EF4-FFF2-40B4-BE49-F238E27FC236}">
                <a16:creationId xmlns:a16="http://schemas.microsoft.com/office/drawing/2014/main" id="{A990C37C-308C-4CB9-B727-BDDF3295EC01}"/>
              </a:ext>
            </a:extLst>
          </p:cNvPr>
          <p:cNvSpPr txBox="1">
            <a:spLocks noChangeArrowheads="1"/>
          </p:cNvSpPr>
          <p:nvPr/>
        </p:nvSpPr>
        <p:spPr bwMode="auto">
          <a:xfrm>
            <a:off x="6469880" y="4052776"/>
            <a:ext cx="1346200" cy="430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eaLnBrk="1" hangingPunct="1">
              <a:spcBef>
                <a:spcPct val="0"/>
              </a:spcBef>
              <a:buFontTx/>
              <a:buNone/>
            </a:pPr>
            <a:r>
              <a:rPr lang="en-US" altLang="en-US" sz="1100" dirty="0"/>
              <a:t>Input RDD</a:t>
            </a:r>
          </a:p>
          <a:p>
            <a:pPr eaLnBrk="1" hangingPunct="1">
              <a:spcBef>
                <a:spcPct val="0"/>
              </a:spcBef>
              <a:buFontTx/>
              <a:buNone/>
            </a:pPr>
            <a:r>
              <a:rPr lang="en-US" altLang="en-US" sz="1100" dirty="0"/>
              <a:t>{1,2,3,4}</a:t>
            </a:r>
          </a:p>
        </p:txBody>
      </p:sp>
      <p:sp>
        <p:nvSpPr>
          <p:cNvPr id="45065" name="TextBox 11">
            <a:extLst>
              <a:ext uri="{FF2B5EF4-FFF2-40B4-BE49-F238E27FC236}">
                <a16:creationId xmlns:a16="http://schemas.microsoft.com/office/drawing/2014/main" id="{4EAAD120-FD46-4C9B-8A98-0D7348831B51}"/>
              </a:ext>
            </a:extLst>
          </p:cNvPr>
          <p:cNvSpPr txBox="1">
            <a:spLocks noChangeArrowheads="1"/>
          </p:cNvSpPr>
          <p:nvPr/>
        </p:nvSpPr>
        <p:spPr bwMode="auto">
          <a:xfrm>
            <a:off x="7676050" y="5706095"/>
            <a:ext cx="904875"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eaLnBrk="1" hangingPunct="1">
              <a:spcBef>
                <a:spcPct val="0"/>
              </a:spcBef>
              <a:buFontTx/>
              <a:buNone/>
            </a:pPr>
            <a:r>
              <a:rPr lang="en-US" altLang="en-US" sz="1100" dirty="0"/>
              <a:t>Filtered RDD</a:t>
            </a:r>
          </a:p>
          <a:p>
            <a:pPr eaLnBrk="1" hangingPunct="1">
              <a:spcBef>
                <a:spcPct val="0"/>
              </a:spcBef>
              <a:buFontTx/>
              <a:buNone/>
            </a:pPr>
            <a:r>
              <a:rPr lang="en-US" altLang="en-US" sz="1100" dirty="0"/>
              <a:t>{2,3,4}</a:t>
            </a:r>
          </a:p>
        </p:txBody>
      </p:sp>
    </p:spTree>
    <p:extLst>
      <p:ext uri="{BB962C8B-B14F-4D97-AF65-F5344CB8AC3E}">
        <p14:creationId xmlns:p14="http://schemas.microsoft.com/office/powerpoint/2010/main" val="12645035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Title 1">
            <a:extLst>
              <a:ext uri="{FF2B5EF4-FFF2-40B4-BE49-F238E27FC236}">
                <a16:creationId xmlns:a16="http://schemas.microsoft.com/office/drawing/2014/main" id="{D7E7785F-E088-4A38-844A-D81AB73FFC7B}"/>
              </a:ext>
            </a:extLst>
          </p:cNvPr>
          <p:cNvSpPr>
            <a:spLocks noGrp="1"/>
          </p:cNvSpPr>
          <p:nvPr>
            <p:ph type="title"/>
          </p:nvPr>
        </p:nvSpPr>
        <p:spPr/>
        <p:txBody>
          <a:bodyPr>
            <a:normAutofit fontScale="90000"/>
          </a:bodyPr>
          <a:lstStyle/>
          <a:p>
            <a:pPr eaLnBrk="1" hangingPunct="1"/>
            <a:r>
              <a:rPr lang="en-US" altLang="en-US" sz="3600" dirty="0"/>
              <a:t>Element-wise transformations Example [1]</a:t>
            </a:r>
          </a:p>
        </p:txBody>
      </p:sp>
      <p:sp>
        <p:nvSpPr>
          <p:cNvPr id="3" name="Content Placeholder 2">
            <a:extLst>
              <a:ext uri="{FF2B5EF4-FFF2-40B4-BE49-F238E27FC236}">
                <a16:creationId xmlns:a16="http://schemas.microsoft.com/office/drawing/2014/main" id="{F8A5C83A-9804-475F-8D34-742A5A7A821A}"/>
              </a:ext>
            </a:extLst>
          </p:cNvPr>
          <p:cNvSpPr>
            <a:spLocks noGrp="1"/>
          </p:cNvSpPr>
          <p:nvPr>
            <p:ph idx="1"/>
          </p:nvPr>
        </p:nvSpPr>
        <p:spPr/>
        <p:txBody>
          <a:bodyPr/>
          <a:lstStyle/>
          <a:p>
            <a:pPr eaLnBrk="1" hangingPunct="1">
              <a:buFont typeface="Arial" charset="0"/>
              <a:buChar char="•"/>
              <a:defRPr/>
            </a:pPr>
            <a:r>
              <a:rPr lang="en-US" sz="2800" b="1" dirty="0">
                <a:ea typeface="ＭＳ Ｐゴシック" charset="-128"/>
              </a:rPr>
              <a:t>Example : </a:t>
            </a:r>
            <a:r>
              <a:rPr lang="en-US" sz="2800" dirty="0">
                <a:ea typeface="ＭＳ Ｐゴシック" charset="-128"/>
              </a:rPr>
              <a:t>{squaring values}</a:t>
            </a:r>
          </a:p>
          <a:p>
            <a:pPr marL="0" indent="0" eaLnBrk="1" hangingPunct="1">
              <a:buFont typeface="Arial" charset="0"/>
              <a:buNone/>
              <a:defRPr/>
            </a:pPr>
            <a:r>
              <a:rPr lang="en-US" sz="2800" dirty="0">
                <a:solidFill>
                  <a:srgbClr val="0070C0"/>
                </a:solidFill>
                <a:ea typeface="ＭＳ Ｐゴシック" charset="-128"/>
              </a:rPr>
              <a:t>		Nums = sc.parallelize([1,2,3,4])</a:t>
            </a:r>
          </a:p>
          <a:p>
            <a:pPr marL="0" indent="0" eaLnBrk="1" hangingPunct="1">
              <a:buFont typeface="Arial" charset="0"/>
              <a:buNone/>
              <a:defRPr/>
            </a:pPr>
            <a:r>
              <a:rPr lang="en-US" sz="2800" dirty="0">
                <a:solidFill>
                  <a:srgbClr val="0070C0"/>
                </a:solidFill>
                <a:ea typeface="ＭＳ Ｐゴシック" charset="-128"/>
              </a:rPr>
              <a:t>		Squared = nums.map(lambda x: x*x).collect()</a:t>
            </a:r>
          </a:p>
          <a:p>
            <a:pPr marL="0" indent="0" eaLnBrk="1" hangingPunct="1">
              <a:buFont typeface="Arial" charset="0"/>
              <a:buNone/>
              <a:defRPr/>
            </a:pPr>
            <a:r>
              <a:rPr lang="en-US" sz="2800" dirty="0">
                <a:solidFill>
                  <a:srgbClr val="0070C0"/>
                </a:solidFill>
                <a:ea typeface="ＭＳ Ｐゴシック" charset="-128"/>
              </a:rPr>
              <a:t>		For num in squared:</a:t>
            </a:r>
          </a:p>
          <a:p>
            <a:pPr marL="0" indent="0" eaLnBrk="1" hangingPunct="1">
              <a:buFont typeface="Arial" charset="0"/>
              <a:buNone/>
              <a:defRPr/>
            </a:pPr>
            <a:r>
              <a:rPr lang="en-US" sz="2800" dirty="0">
                <a:solidFill>
                  <a:srgbClr val="0070C0"/>
                </a:solidFill>
                <a:ea typeface="ＭＳ Ｐゴシック" charset="-128"/>
              </a:rPr>
              <a:t>			Print “%i “ %(num)</a:t>
            </a:r>
          </a:p>
        </p:txBody>
      </p:sp>
    </p:spTree>
    <p:extLst>
      <p:ext uri="{BB962C8B-B14F-4D97-AF65-F5344CB8AC3E}">
        <p14:creationId xmlns:p14="http://schemas.microsoft.com/office/powerpoint/2010/main" val="3673775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BBD70-7FD4-424C-9ABC-8C1CD1A6CBDB}"/>
              </a:ext>
            </a:extLst>
          </p:cNvPr>
          <p:cNvSpPr>
            <a:spLocks noGrp="1"/>
          </p:cNvSpPr>
          <p:nvPr>
            <p:ph type="title"/>
          </p:nvPr>
        </p:nvSpPr>
        <p:spPr/>
        <p:txBody>
          <a:bodyPr/>
          <a:lstStyle/>
          <a:p>
            <a:r>
              <a:rPr lang="en-US" dirty="0"/>
              <a:t>Research Paper Grading Rubric</a:t>
            </a:r>
          </a:p>
        </p:txBody>
      </p:sp>
      <p:sp>
        <p:nvSpPr>
          <p:cNvPr id="4" name="TextBox 3">
            <a:extLst>
              <a:ext uri="{FF2B5EF4-FFF2-40B4-BE49-F238E27FC236}">
                <a16:creationId xmlns:a16="http://schemas.microsoft.com/office/drawing/2014/main" id="{5CB63223-B6B2-7640-AE05-6BD1E8FFFD6E}"/>
              </a:ext>
            </a:extLst>
          </p:cNvPr>
          <p:cNvSpPr txBox="1"/>
          <p:nvPr/>
        </p:nvSpPr>
        <p:spPr>
          <a:xfrm>
            <a:off x="1421476" y="2056686"/>
            <a:ext cx="7587442" cy="4801314"/>
          </a:xfrm>
          <a:prstGeom prst="rect">
            <a:avLst/>
          </a:prstGeom>
          <a:noFill/>
        </p:spPr>
        <p:txBody>
          <a:bodyPr wrap="square" rtlCol="0">
            <a:spAutoFit/>
          </a:bodyPr>
          <a:lstStyle/>
          <a:p>
            <a:r>
              <a:rPr lang="en-US" dirty="0">
                <a:solidFill>
                  <a:schemeClr val="accent6">
                    <a:lumMod val="75000"/>
                  </a:schemeClr>
                </a:solidFill>
              </a:rPr>
              <a:t>Integration of Knowledge (30%)</a:t>
            </a:r>
          </a:p>
          <a:p>
            <a:pPr marL="285750" indent="-285750">
              <a:buFont typeface="Arial" panose="020B0604020202020204" pitchFamily="34" charset="0"/>
              <a:buChar char="•"/>
            </a:pPr>
            <a:r>
              <a:rPr lang="en-US" dirty="0"/>
              <a:t>Ability to demonstrate the understanding of the research subject</a:t>
            </a:r>
          </a:p>
          <a:p>
            <a:pPr marL="285750" indent="-285750">
              <a:buFont typeface="Arial" panose="020B0604020202020204" pitchFamily="34" charset="0"/>
              <a:buChar char="•"/>
            </a:pPr>
            <a:r>
              <a:rPr lang="en-US" dirty="0"/>
              <a:t>Ability to integrate the paper concepts into the subjects covered in the class</a:t>
            </a:r>
          </a:p>
          <a:p>
            <a:pPr marL="285750" indent="-285750">
              <a:buFont typeface="Arial" panose="020B0604020202020204" pitchFamily="34" charset="0"/>
              <a:buChar char="•"/>
            </a:pPr>
            <a:r>
              <a:rPr lang="en-US" dirty="0"/>
              <a:t>Keep it focused. I am not looking for a survey of big data tools</a:t>
            </a:r>
          </a:p>
          <a:p>
            <a:pPr marL="285750" indent="-285750">
              <a:buFont typeface="Arial" panose="020B0604020202020204" pitchFamily="34" charset="0"/>
              <a:buChar char="•"/>
            </a:pPr>
            <a:endParaRPr lang="en-US" dirty="0"/>
          </a:p>
          <a:p>
            <a:r>
              <a:rPr lang="en-US" dirty="0">
                <a:solidFill>
                  <a:schemeClr val="accent6">
                    <a:lumMod val="75000"/>
                  </a:schemeClr>
                </a:solidFill>
              </a:rPr>
              <a:t>Depth of Discussion (30%)</a:t>
            </a:r>
          </a:p>
          <a:p>
            <a:pPr marL="285750" indent="-285750">
              <a:buFont typeface="Arial" panose="020B0604020202020204" pitchFamily="34" charset="0"/>
              <a:buChar char="•"/>
            </a:pPr>
            <a:r>
              <a:rPr lang="en-US" dirty="0"/>
              <a:t>Research != Googling/Binging/Wikipedia</a:t>
            </a:r>
          </a:p>
          <a:p>
            <a:pPr marL="285750" indent="-285750">
              <a:buFont typeface="Arial" panose="020B0604020202020204" pitchFamily="34" charset="0"/>
              <a:buChar char="•"/>
            </a:pPr>
            <a:r>
              <a:rPr lang="en-US" dirty="0"/>
              <a:t>Formulation of original thoughts</a:t>
            </a:r>
          </a:p>
          <a:p>
            <a:pPr marL="285750" indent="-285750">
              <a:buFont typeface="Arial" panose="020B0604020202020204" pitchFamily="34" charset="0"/>
              <a:buChar char="•"/>
            </a:pPr>
            <a:r>
              <a:rPr lang="en-US" dirty="0"/>
              <a:t>Demonstration of understanding: Which big data issue are you addressing? What is the technical solution?</a:t>
            </a:r>
          </a:p>
          <a:p>
            <a:pPr marL="285750" indent="-285750">
              <a:buFont typeface="Arial" panose="020B0604020202020204" pitchFamily="34" charset="0"/>
              <a:buChar char="•"/>
            </a:pPr>
            <a:r>
              <a:rPr lang="en-US" dirty="0"/>
              <a:t>Code examples are a good way of diving deep</a:t>
            </a:r>
          </a:p>
          <a:p>
            <a:pPr marL="285750" indent="-285750">
              <a:buFont typeface="Arial" panose="020B0604020202020204" pitchFamily="34" charset="0"/>
              <a:buChar char="•"/>
            </a:pPr>
            <a:endParaRPr lang="en-US" dirty="0"/>
          </a:p>
          <a:p>
            <a:r>
              <a:rPr lang="en-US" dirty="0">
                <a:solidFill>
                  <a:schemeClr val="accent6">
                    <a:lumMod val="75000"/>
                  </a:schemeClr>
                </a:solidFill>
              </a:rPr>
              <a:t>Sources (30%)</a:t>
            </a:r>
          </a:p>
          <a:p>
            <a:pPr marL="285750" indent="-285750">
              <a:buFont typeface="Arial" panose="020B0604020202020204" pitchFamily="34" charset="0"/>
              <a:buChar char="•"/>
            </a:pPr>
            <a:r>
              <a:rPr lang="en-US" dirty="0"/>
              <a:t>5 or more current (&lt; 5 years old) sources </a:t>
            </a:r>
          </a:p>
          <a:p>
            <a:pPr marL="285750" indent="-285750">
              <a:buFont typeface="Arial" panose="020B0604020202020204" pitchFamily="34" charset="0"/>
              <a:buChar char="•"/>
            </a:pPr>
            <a:endParaRPr lang="en-US" dirty="0"/>
          </a:p>
          <a:p>
            <a:r>
              <a:rPr lang="en-US" dirty="0">
                <a:solidFill>
                  <a:schemeClr val="accent6">
                    <a:lumMod val="75000"/>
                  </a:schemeClr>
                </a:solidFill>
              </a:rPr>
              <a:t>Spelling and Grammar (10%)</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40284181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a:extLst>
              <a:ext uri="{FF2B5EF4-FFF2-40B4-BE49-F238E27FC236}">
                <a16:creationId xmlns:a16="http://schemas.microsoft.com/office/drawing/2014/main" id="{69A6C02F-4926-46EE-932F-FECCD28682FA}"/>
              </a:ext>
            </a:extLst>
          </p:cNvPr>
          <p:cNvSpPr>
            <a:spLocks noGrp="1"/>
          </p:cNvSpPr>
          <p:nvPr>
            <p:ph type="title"/>
          </p:nvPr>
        </p:nvSpPr>
        <p:spPr/>
        <p:txBody>
          <a:bodyPr>
            <a:noAutofit/>
          </a:bodyPr>
          <a:lstStyle/>
          <a:p>
            <a:r>
              <a:rPr lang="en-US" altLang="en-US" sz="3200" dirty="0"/>
              <a:t>Element-wise transformations Example [2]</a:t>
            </a:r>
          </a:p>
        </p:txBody>
      </p:sp>
      <p:sp>
        <p:nvSpPr>
          <p:cNvPr id="3" name="Content Placeholder 2">
            <a:extLst>
              <a:ext uri="{FF2B5EF4-FFF2-40B4-BE49-F238E27FC236}">
                <a16:creationId xmlns:a16="http://schemas.microsoft.com/office/drawing/2014/main" id="{4E9663CD-9057-4F24-83CA-25010596E167}"/>
              </a:ext>
            </a:extLst>
          </p:cNvPr>
          <p:cNvSpPr>
            <a:spLocks noGrp="1"/>
          </p:cNvSpPr>
          <p:nvPr>
            <p:ph idx="1"/>
          </p:nvPr>
        </p:nvSpPr>
        <p:spPr/>
        <p:txBody>
          <a:bodyPr/>
          <a:lstStyle/>
          <a:p>
            <a:r>
              <a:rPr lang="en-US" altLang="en-US" sz="2800" b="1" dirty="0"/>
              <a:t>Example: </a:t>
            </a:r>
            <a:r>
              <a:rPr lang="en-US" altLang="en-US" sz="2800" dirty="0"/>
              <a:t>{String Splitting}</a:t>
            </a:r>
          </a:p>
          <a:p>
            <a:pPr lvl="1"/>
            <a:r>
              <a:rPr lang="en-US" altLang="zh-TW" sz="2400" i="1" dirty="0"/>
              <a:t>Python flatMap example, splitting lines into words:</a:t>
            </a:r>
            <a:endParaRPr lang="en-US" altLang="zh-TW" sz="2400" dirty="0"/>
          </a:p>
          <a:p>
            <a:pPr marL="457200" lvl="1" indent="0">
              <a:buFont typeface="Arial" panose="020B0604020202020204" pitchFamily="34" charset="0"/>
              <a:buNone/>
            </a:pPr>
            <a:r>
              <a:rPr lang="en-US" altLang="zh-TW" dirty="0"/>
              <a:t>	</a:t>
            </a:r>
            <a:r>
              <a:rPr lang="en-US" altLang="zh-TW" dirty="0">
                <a:solidFill>
                  <a:srgbClr val="0070C0"/>
                </a:solidFill>
              </a:rPr>
              <a:t>lines = sc.parallelize(["hello world", "hi"])</a:t>
            </a:r>
            <a:br>
              <a:rPr lang="en-US" altLang="zh-TW" dirty="0">
                <a:solidFill>
                  <a:srgbClr val="0070C0"/>
                </a:solidFill>
              </a:rPr>
            </a:br>
            <a:r>
              <a:rPr lang="en-US" altLang="zh-TW" dirty="0">
                <a:solidFill>
                  <a:srgbClr val="0070C0"/>
                </a:solidFill>
              </a:rPr>
              <a:t>	words = lines.flatMap(lambda line: line.split(" ")) 	words.first() 		</a:t>
            </a:r>
            <a:r>
              <a:rPr lang="en-US" altLang="zh-TW" dirty="0">
                <a:solidFill>
                  <a:srgbClr val="00B050"/>
                </a:solidFill>
              </a:rPr>
              <a:t># returns "hello” </a:t>
            </a:r>
          </a:p>
          <a:p>
            <a:endParaRPr lang="en-US" altLang="en-US" sz="2800" dirty="0"/>
          </a:p>
        </p:txBody>
      </p:sp>
    </p:spTree>
    <p:extLst>
      <p:ext uri="{BB962C8B-B14F-4D97-AF65-F5344CB8AC3E}">
        <p14:creationId xmlns:p14="http://schemas.microsoft.com/office/powerpoint/2010/main" val="181854101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ED2A4-038F-4EBE-A63A-34130B1C0E9D}"/>
              </a:ext>
            </a:extLst>
          </p:cNvPr>
          <p:cNvSpPr>
            <a:spLocks noGrp="1"/>
          </p:cNvSpPr>
          <p:nvPr>
            <p:ph type="title"/>
          </p:nvPr>
        </p:nvSpPr>
        <p:spPr/>
        <p:txBody>
          <a:bodyPr/>
          <a:lstStyle/>
          <a:p>
            <a:r>
              <a:rPr lang="en-US" dirty="0"/>
              <a:t>Multiple RDDs Transformation</a:t>
            </a:r>
          </a:p>
        </p:txBody>
      </p:sp>
      <p:sp>
        <p:nvSpPr>
          <p:cNvPr id="3" name="Content Placeholder 2">
            <a:extLst>
              <a:ext uri="{FF2B5EF4-FFF2-40B4-BE49-F238E27FC236}">
                <a16:creationId xmlns:a16="http://schemas.microsoft.com/office/drawing/2014/main" id="{67489AF9-382E-41FC-B801-712095FA1FC8}"/>
              </a:ext>
            </a:extLst>
          </p:cNvPr>
          <p:cNvSpPr>
            <a:spLocks noGrp="1"/>
          </p:cNvSpPr>
          <p:nvPr>
            <p:ph idx="1"/>
          </p:nvPr>
        </p:nvSpPr>
        <p:spPr>
          <a:xfrm>
            <a:off x="457200" y="2452688"/>
            <a:ext cx="8229600" cy="1649049"/>
          </a:xfrm>
        </p:spPr>
        <p:txBody>
          <a:bodyPr/>
          <a:lstStyle/>
          <a:p>
            <a:r>
              <a:rPr lang="en-US" altLang="zh-TW" dirty="0"/>
              <a:t>Example: Work on two RDDs</a:t>
            </a:r>
          </a:p>
          <a:p>
            <a:pPr lvl="1"/>
            <a:r>
              <a:rPr lang="en-US" altLang="zh-TW" dirty="0"/>
              <a:t>rdd1 contains {1, 2, 3} </a:t>
            </a:r>
          </a:p>
          <a:p>
            <a:pPr lvl="1"/>
            <a:r>
              <a:rPr lang="en-US" altLang="zh-TW" dirty="0"/>
              <a:t>rdd2 contains {3, 4, 5} </a:t>
            </a:r>
          </a:p>
          <a:p>
            <a:endParaRPr lang="en-US" dirty="0"/>
          </a:p>
        </p:txBody>
      </p:sp>
      <p:graphicFrame>
        <p:nvGraphicFramePr>
          <p:cNvPr id="4" name="Table 3">
            <a:extLst>
              <a:ext uri="{FF2B5EF4-FFF2-40B4-BE49-F238E27FC236}">
                <a16:creationId xmlns:a16="http://schemas.microsoft.com/office/drawing/2014/main" id="{48D8C943-317A-41B2-A82F-290AE0DC52D7}"/>
              </a:ext>
            </a:extLst>
          </p:cNvPr>
          <p:cNvGraphicFramePr>
            <a:graphicFrameLocks noGrp="1"/>
          </p:cNvGraphicFramePr>
          <p:nvPr/>
        </p:nvGraphicFramePr>
        <p:xfrm>
          <a:off x="757647" y="4391282"/>
          <a:ext cx="7585846" cy="1885694"/>
        </p:xfrm>
        <a:graphic>
          <a:graphicData uri="http://schemas.openxmlformats.org/drawingml/2006/table">
            <a:tbl>
              <a:tblPr/>
              <a:tblGrid>
                <a:gridCol w="2077698">
                  <a:extLst>
                    <a:ext uri="{9D8B030D-6E8A-4147-A177-3AD203B41FA5}">
                      <a16:colId xmlns:a16="http://schemas.microsoft.com/office/drawing/2014/main" val="20000"/>
                    </a:ext>
                  </a:extLst>
                </a:gridCol>
                <a:gridCol w="2772975">
                  <a:extLst>
                    <a:ext uri="{9D8B030D-6E8A-4147-A177-3AD203B41FA5}">
                      <a16:colId xmlns:a16="http://schemas.microsoft.com/office/drawing/2014/main" val="20001"/>
                    </a:ext>
                  </a:extLst>
                </a:gridCol>
                <a:gridCol w="2735173">
                  <a:extLst>
                    <a:ext uri="{9D8B030D-6E8A-4147-A177-3AD203B41FA5}">
                      <a16:colId xmlns:a16="http://schemas.microsoft.com/office/drawing/2014/main" val="20002"/>
                    </a:ext>
                  </a:extLst>
                </a:gridCol>
              </a:tblGrid>
              <a:tr h="371415">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1" i="0" u="none" strike="noStrike" cap="none" normalizeH="0" baseline="0" dirty="0">
                          <a:ln>
                            <a:noFill/>
                          </a:ln>
                          <a:solidFill>
                            <a:srgbClr val="FFFFFF"/>
                          </a:solidFill>
                          <a:effectLst/>
                          <a:latin typeface="Calibri" charset="0"/>
                          <a:ea typeface="新細明體" charset="-120"/>
                          <a:cs typeface="新細明體" charset="-120"/>
                        </a:rPr>
                        <a:t>Function Name</a:t>
                      </a:r>
                      <a:endParaRPr kumimoji="0" lang="zh-TW" altLang="en-US" sz="1800" b="1" i="0" u="none" strike="noStrike" cap="none" normalizeH="0" baseline="0" dirty="0">
                        <a:ln>
                          <a:noFill/>
                        </a:ln>
                        <a:solidFill>
                          <a:srgbClr val="FFFFFF"/>
                        </a:solidFill>
                        <a:effectLst/>
                        <a:latin typeface="Calibri" charset="0"/>
                        <a:ea typeface="新細明體" charset="-120"/>
                        <a:cs typeface="新細明體" charset="-120"/>
                      </a:endParaRPr>
                    </a:p>
                  </a:txBody>
                  <a:tcPr marL="91433" marR="91433" marT="45727" marB="4572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tx1"/>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1" i="0" u="none" strike="noStrike" cap="none" normalizeH="0" baseline="0" dirty="0">
                          <a:ln>
                            <a:noFill/>
                          </a:ln>
                          <a:solidFill>
                            <a:srgbClr val="FFFFFF"/>
                          </a:solidFill>
                          <a:effectLst/>
                          <a:latin typeface="Calibri" charset="0"/>
                          <a:ea typeface="新細明體" charset="-120"/>
                          <a:cs typeface="新細明體" charset="-120"/>
                        </a:rPr>
                        <a:t>Example</a:t>
                      </a:r>
                      <a:endParaRPr kumimoji="0" lang="zh-TW" altLang="en-US" sz="1800" b="1" i="0" u="none" strike="noStrike" cap="none" normalizeH="0" baseline="0">
                        <a:ln>
                          <a:noFill/>
                        </a:ln>
                        <a:solidFill>
                          <a:srgbClr val="FFFFFF"/>
                        </a:solidFill>
                        <a:effectLst/>
                        <a:latin typeface="Calibri" charset="0"/>
                        <a:ea typeface="新細明體" charset="-120"/>
                        <a:cs typeface="新細明體" charset="-120"/>
                      </a:endParaRPr>
                    </a:p>
                  </a:txBody>
                  <a:tcPr marL="91433" marR="91433" marT="45727" marB="4572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tx1"/>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1" i="0" u="none" strike="noStrike" cap="none" normalizeH="0" baseline="0" dirty="0">
                          <a:ln>
                            <a:noFill/>
                          </a:ln>
                          <a:solidFill>
                            <a:srgbClr val="FFFFFF"/>
                          </a:solidFill>
                          <a:effectLst/>
                          <a:latin typeface="Calibri" charset="0"/>
                          <a:ea typeface="新細明體" charset="-120"/>
                          <a:cs typeface="新細明體" charset="-120"/>
                        </a:rPr>
                        <a:t>Result</a:t>
                      </a:r>
                      <a:endParaRPr kumimoji="0" lang="zh-TW" altLang="en-US" sz="1800" b="1" i="0" u="none" strike="noStrike" cap="none" normalizeH="0" baseline="0">
                        <a:ln>
                          <a:noFill/>
                        </a:ln>
                        <a:solidFill>
                          <a:srgbClr val="FFFFFF"/>
                        </a:solidFill>
                        <a:effectLst/>
                        <a:latin typeface="Calibri" charset="0"/>
                        <a:ea typeface="新細明體" charset="-120"/>
                        <a:cs typeface="新細明體" charset="-120"/>
                      </a:endParaRPr>
                    </a:p>
                  </a:txBody>
                  <a:tcPr marL="91433" marR="91433" marT="45727" marB="4572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tx1"/>
                    </a:solidFill>
                  </a:tcPr>
                </a:tc>
                <a:extLst>
                  <a:ext uri="{0D108BD9-81ED-4DB2-BD59-A6C34878D82A}">
                    <a16:rowId xmlns:a16="http://schemas.microsoft.com/office/drawing/2014/main" val="10000"/>
                  </a:ext>
                </a:extLst>
              </a:tr>
              <a:tr h="371415">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union</a:t>
                      </a:r>
                      <a:endParaRPr kumimoji="0" lang="zh-TW" altLang="en-US" sz="1800" b="0" i="0" u="none" strike="noStrike" cap="none" normalizeH="0" baseline="0">
                        <a:ln>
                          <a:noFill/>
                        </a:ln>
                        <a:solidFill>
                          <a:srgbClr val="000000"/>
                        </a:solidFill>
                        <a:effectLst/>
                        <a:latin typeface="Calibri" charset="0"/>
                        <a:ea typeface="新細明體" charset="-120"/>
                        <a:cs typeface="新細明體" charset="-120"/>
                      </a:endParaRPr>
                    </a:p>
                  </a:txBody>
                  <a:tcPr marL="91433" marR="91433" marT="45727" marB="4572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rdd1.union(rdd2) </a:t>
                      </a:r>
                    </a:p>
                  </a:txBody>
                  <a:tcPr marL="91433" marR="91433" marT="45727" marB="4572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{1, 2, 3, 3, 4, 5} </a:t>
                      </a:r>
                      <a:endParaRPr kumimoji="0" lang="zh-TW" altLang="en-US" sz="1800" b="0" i="0" u="none" strike="noStrike" cap="none" normalizeH="0" baseline="0" dirty="0">
                        <a:ln>
                          <a:noFill/>
                        </a:ln>
                        <a:solidFill>
                          <a:srgbClr val="000000"/>
                        </a:solidFill>
                        <a:effectLst/>
                        <a:latin typeface="Calibri" charset="0"/>
                        <a:ea typeface="新細明體" charset="-120"/>
                        <a:cs typeface="新細明體" charset="-120"/>
                      </a:endParaRPr>
                    </a:p>
                  </a:txBody>
                  <a:tcPr marL="91433" marR="91433" marT="45727" marB="4572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extLst>
                  <a:ext uri="{0D108BD9-81ED-4DB2-BD59-A6C34878D82A}">
                    <a16:rowId xmlns:a16="http://schemas.microsoft.com/office/drawing/2014/main" val="10001"/>
                  </a:ext>
                </a:extLst>
              </a:tr>
              <a:tr h="400034">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intersection</a:t>
                      </a:r>
                      <a:endParaRPr kumimoji="0" lang="zh-TW" altLang="en-US" sz="1800" b="0" i="0" u="none" strike="noStrike" cap="none" normalizeH="0" baseline="0" dirty="0">
                        <a:ln>
                          <a:noFill/>
                        </a:ln>
                        <a:solidFill>
                          <a:srgbClr val="000000"/>
                        </a:solidFill>
                        <a:effectLst/>
                        <a:latin typeface="Calibri" charset="0"/>
                        <a:ea typeface="新細明體" charset="-120"/>
                        <a:cs typeface="新細明體" charset="-120"/>
                      </a:endParaRPr>
                    </a:p>
                  </a:txBody>
                  <a:tcPr marL="91433" marR="91433" marT="45727" marB="4572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rdd1.intersection(rdd2) </a:t>
                      </a:r>
                    </a:p>
                  </a:txBody>
                  <a:tcPr marL="91433" marR="91433" marT="45727" marB="4572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{3} </a:t>
                      </a:r>
                      <a:endParaRPr kumimoji="0" lang="zh-TW" altLang="en-US" sz="1800" b="0" i="0" u="none" strike="noStrike" cap="none" normalizeH="0" baseline="0" dirty="0">
                        <a:ln>
                          <a:noFill/>
                        </a:ln>
                        <a:solidFill>
                          <a:srgbClr val="000000"/>
                        </a:solidFill>
                        <a:effectLst/>
                        <a:latin typeface="Calibri" charset="0"/>
                        <a:ea typeface="新細明體" charset="-120"/>
                        <a:cs typeface="新細明體" charset="-120"/>
                      </a:endParaRPr>
                    </a:p>
                  </a:txBody>
                  <a:tcPr marL="91433" marR="91433" marT="45727" marB="4572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extLst>
                  <a:ext uri="{0D108BD9-81ED-4DB2-BD59-A6C34878D82A}">
                    <a16:rowId xmlns:a16="http://schemas.microsoft.com/office/drawing/2014/main" val="10002"/>
                  </a:ext>
                </a:extLst>
              </a:tr>
              <a:tr h="371415">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subtract</a:t>
                      </a:r>
                      <a:endParaRPr kumimoji="0" lang="zh-TW" altLang="en-US" sz="1800" b="0" i="0" u="none" strike="noStrike" cap="none" normalizeH="0" baseline="0" dirty="0">
                        <a:ln>
                          <a:noFill/>
                        </a:ln>
                        <a:solidFill>
                          <a:srgbClr val="000000"/>
                        </a:solidFill>
                        <a:effectLst/>
                        <a:latin typeface="Calibri" charset="0"/>
                        <a:ea typeface="新細明體" charset="-120"/>
                        <a:cs typeface="新細明體" charset="-120"/>
                      </a:endParaRPr>
                    </a:p>
                  </a:txBody>
                  <a:tcPr marL="91433" marR="91433" marT="45727" marB="4572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rdd1.subtract(rdd2) </a:t>
                      </a:r>
                    </a:p>
                  </a:txBody>
                  <a:tcPr marL="91433" marR="91433" marT="45727" marB="4572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{1, 2} </a:t>
                      </a:r>
                      <a:endParaRPr kumimoji="0" lang="zh-TW" altLang="en-US" sz="1800" b="0" i="0" u="none" strike="noStrike" cap="none" normalizeH="0" baseline="0">
                        <a:ln>
                          <a:noFill/>
                        </a:ln>
                        <a:solidFill>
                          <a:srgbClr val="000000"/>
                        </a:solidFill>
                        <a:effectLst/>
                        <a:latin typeface="Calibri" charset="0"/>
                        <a:ea typeface="新細明體" charset="-120"/>
                        <a:cs typeface="新細明體" charset="-120"/>
                      </a:endParaRPr>
                    </a:p>
                  </a:txBody>
                  <a:tcPr marL="91433" marR="91433" marT="45727" marB="4572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extLst>
                  <a:ext uri="{0D108BD9-81ED-4DB2-BD59-A6C34878D82A}">
                    <a16:rowId xmlns:a16="http://schemas.microsoft.com/office/drawing/2014/main" val="10003"/>
                  </a:ext>
                </a:extLst>
              </a:tr>
              <a:tr h="371415">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cartesian</a:t>
                      </a:r>
                      <a:endParaRPr kumimoji="0" lang="zh-TW" altLang="en-US" sz="1800" b="0" i="0" u="none" strike="noStrike" cap="none" normalizeH="0" baseline="0">
                        <a:ln>
                          <a:noFill/>
                        </a:ln>
                        <a:solidFill>
                          <a:srgbClr val="000000"/>
                        </a:solidFill>
                        <a:effectLst/>
                        <a:latin typeface="Calibri" charset="0"/>
                        <a:ea typeface="新細明體" charset="-120"/>
                        <a:cs typeface="新細明體" charset="-120"/>
                      </a:endParaRPr>
                    </a:p>
                  </a:txBody>
                  <a:tcPr marL="91433" marR="91433" marT="45727" marB="4572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rdd1.cartesian(rdd2) </a:t>
                      </a:r>
                    </a:p>
                  </a:txBody>
                  <a:tcPr marL="91433" marR="91433" marT="45727" marB="4572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0" i="0" u="none" strike="noStrike" cap="none" normalizeH="0" baseline="0" dirty="0">
                          <a:ln>
                            <a:noFill/>
                          </a:ln>
                          <a:solidFill>
                            <a:srgbClr val="000000"/>
                          </a:solidFill>
                          <a:effectLst/>
                          <a:latin typeface="Calibri" charset="0"/>
                          <a:ea typeface="新細明體" charset="-120"/>
                          <a:cs typeface="新細明體" charset="-120"/>
                        </a:rPr>
                        <a:t>{(1, 3), (1, 4), ... (3,5)} </a:t>
                      </a:r>
                      <a:endParaRPr kumimoji="0" lang="zh-TW" altLang="en-US" sz="1800" b="0" i="0" u="none" strike="noStrike" cap="none" normalizeH="0" baseline="0" dirty="0">
                        <a:ln>
                          <a:noFill/>
                        </a:ln>
                        <a:solidFill>
                          <a:srgbClr val="000000"/>
                        </a:solidFill>
                        <a:effectLst/>
                        <a:latin typeface="Calibri" charset="0"/>
                        <a:ea typeface="新細明體" charset="-120"/>
                        <a:cs typeface="新細明體" charset="-120"/>
                      </a:endParaRPr>
                    </a:p>
                  </a:txBody>
                  <a:tcPr marL="91433" marR="91433" marT="45727" marB="4572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8255929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a:extLst>
              <a:ext uri="{FF2B5EF4-FFF2-40B4-BE49-F238E27FC236}">
                <a16:creationId xmlns:a16="http://schemas.microsoft.com/office/drawing/2014/main" id="{DE99EF29-EC1C-4319-9D38-13AA6753DDCF}"/>
              </a:ext>
            </a:extLst>
          </p:cNvPr>
          <p:cNvSpPr>
            <a:spLocks noGrp="1"/>
          </p:cNvSpPr>
          <p:nvPr>
            <p:ph type="title"/>
          </p:nvPr>
        </p:nvSpPr>
        <p:spPr/>
        <p:txBody>
          <a:bodyPr/>
          <a:lstStyle/>
          <a:p>
            <a:r>
              <a:rPr lang="en-US" altLang="en-US" dirty="0"/>
              <a:t>Transformations on Pair RDDs</a:t>
            </a:r>
            <a:br>
              <a:rPr lang="en-US" altLang="en-US" dirty="0"/>
            </a:br>
            <a:endParaRPr lang="en-US" altLang="en-US" dirty="0"/>
          </a:p>
        </p:txBody>
      </p:sp>
      <p:sp>
        <p:nvSpPr>
          <p:cNvPr id="3" name="Content Placeholder 2">
            <a:extLst>
              <a:ext uri="{FF2B5EF4-FFF2-40B4-BE49-F238E27FC236}">
                <a16:creationId xmlns:a16="http://schemas.microsoft.com/office/drawing/2014/main" id="{53D6EE9F-1173-4629-9246-A817E5FB9237}"/>
              </a:ext>
            </a:extLst>
          </p:cNvPr>
          <p:cNvSpPr>
            <a:spLocks noGrp="1"/>
          </p:cNvSpPr>
          <p:nvPr>
            <p:ph idx="1"/>
          </p:nvPr>
        </p:nvSpPr>
        <p:spPr>
          <a:xfrm>
            <a:off x="457200" y="1820092"/>
            <a:ext cx="8229600" cy="574765"/>
          </a:xfrm>
        </p:spPr>
        <p:txBody>
          <a:bodyPr>
            <a:normAutofit fontScale="70000" lnSpcReduction="20000"/>
          </a:bodyPr>
          <a:lstStyle/>
          <a:p>
            <a:r>
              <a:rPr lang="en-US" altLang="en-US" dirty="0"/>
              <a:t>Transformations on one pair RDD (example: {(1, 2), (3, 4), (3, 6)}):</a:t>
            </a:r>
          </a:p>
          <a:p>
            <a:endParaRPr lang="en-US" altLang="en-US" dirty="0"/>
          </a:p>
          <a:p>
            <a:endParaRPr lang="en-US" altLang="en-US" dirty="0"/>
          </a:p>
        </p:txBody>
      </p:sp>
      <p:graphicFrame>
        <p:nvGraphicFramePr>
          <p:cNvPr id="6" name="Table 5">
            <a:extLst>
              <a:ext uri="{FF2B5EF4-FFF2-40B4-BE49-F238E27FC236}">
                <a16:creationId xmlns:a16="http://schemas.microsoft.com/office/drawing/2014/main" id="{06DBDBAD-8216-4634-BD6E-AB7026352803}"/>
              </a:ext>
            </a:extLst>
          </p:cNvPr>
          <p:cNvGraphicFramePr>
            <a:graphicFrameLocks noGrp="1"/>
          </p:cNvGraphicFramePr>
          <p:nvPr>
            <p:extLst>
              <p:ext uri="{D42A27DB-BD31-4B8C-83A1-F6EECF244321}">
                <p14:modId xmlns:p14="http://schemas.microsoft.com/office/powerpoint/2010/main" val="986202797"/>
              </p:ext>
            </p:extLst>
          </p:nvPr>
        </p:nvGraphicFramePr>
        <p:xfrm>
          <a:off x="200297" y="2194560"/>
          <a:ext cx="8804366" cy="4243315"/>
        </p:xfrm>
        <a:graphic>
          <a:graphicData uri="http://schemas.openxmlformats.org/drawingml/2006/table">
            <a:tbl>
              <a:tblPr>
                <a:effectLst>
                  <a:outerShdw blurRad="50800" dist="38100" dir="2700000" algn="tl" rotWithShape="0">
                    <a:prstClr val="black">
                      <a:alpha val="40000"/>
                    </a:prstClr>
                  </a:outerShdw>
                </a:effectLst>
                <a:tableStyleId>{5C22544A-7EE6-4342-B048-85BDC9FD1C3A}</a:tableStyleId>
              </a:tblPr>
              <a:tblGrid>
                <a:gridCol w="2516777">
                  <a:extLst>
                    <a:ext uri="{9D8B030D-6E8A-4147-A177-3AD203B41FA5}">
                      <a16:colId xmlns:a16="http://schemas.microsoft.com/office/drawing/2014/main" val="1811059326"/>
                    </a:ext>
                  </a:extLst>
                </a:gridCol>
                <a:gridCol w="3204755">
                  <a:extLst>
                    <a:ext uri="{9D8B030D-6E8A-4147-A177-3AD203B41FA5}">
                      <a16:colId xmlns:a16="http://schemas.microsoft.com/office/drawing/2014/main" val="3181706812"/>
                    </a:ext>
                  </a:extLst>
                </a:gridCol>
                <a:gridCol w="1447233">
                  <a:extLst>
                    <a:ext uri="{9D8B030D-6E8A-4147-A177-3AD203B41FA5}">
                      <a16:colId xmlns:a16="http://schemas.microsoft.com/office/drawing/2014/main" val="1963467914"/>
                    </a:ext>
                  </a:extLst>
                </a:gridCol>
                <a:gridCol w="1635601">
                  <a:extLst>
                    <a:ext uri="{9D8B030D-6E8A-4147-A177-3AD203B41FA5}">
                      <a16:colId xmlns:a16="http://schemas.microsoft.com/office/drawing/2014/main" val="1589361075"/>
                    </a:ext>
                  </a:extLst>
                </a:gridCol>
              </a:tblGrid>
              <a:tr h="252440">
                <a:tc>
                  <a:txBody>
                    <a:bodyPr/>
                    <a:lstStyle/>
                    <a:p>
                      <a:pPr algn="ctr" rtl="0" fontAlgn="ctr"/>
                      <a:r>
                        <a:rPr lang="en-US" sz="1400" u="none" strike="noStrike" dirty="0">
                          <a:solidFill>
                            <a:schemeClr val="bg1"/>
                          </a:solidFill>
                          <a:effectLst/>
                          <a:latin typeface="+mn-lt"/>
                        </a:rPr>
                        <a:t>Function name</a:t>
                      </a:r>
                      <a:endParaRPr lang="en-US" sz="1400" b="0" i="0" u="none" strike="noStrike" dirty="0">
                        <a:solidFill>
                          <a:schemeClr val="bg1"/>
                        </a:solidFill>
                        <a:effectLst/>
                        <a:latin typeface="+mn-lt"/>
                      </a:endParaRPr>
                    </a:p>
                  </a:txBody>
                  <a:tcPr marL="5213" marR="5213" marT="5213" marB="0" anchor="ctr">
                    <a:solidFill>
                      <a:schemeClr val="tx1"/>
                    </a:solidFill>
                  </a:tcPr>
                </a:tc>
                <a:tc>
                  <a:txBody>
                    <a:bodyPr/>
                    <a:lstStyle/>
                    <a:p>
                      <a:pPr algn="ctr" rtl="0" fontAlgn="ctr"/>
                      <a:r>
                        <a:rPr lang="en-US" sz="1400" u="none" strike="noStrike" dirty="0">
                          <a:solidFill>
                            <a:schemeClr val="bg1"/>
                          </a:solidFill>
                          <a:effectLst/>
                          <a:latin typeface="+mn-lt"/>
                        </a:rPr>
                        <a:t>Purpose</a:t>
                      </a:r>
                      <a:endParaRPr lang="en-US" sz="1400" b="0" i="0" u="none" strike="noStrike" dirty="0">
                        <a:solidFill>
                          <a:schemeClr val="bg1"/>
                        </a:solidFill>
                        <a:effectLst/>
                        <a:latin typeface="+mn-lt"/>
                      </a:endParaRPr>
                    </a:p>
                  </a:txBody>
                  <a:tcPr marL="5213" marR="5213" marT="5213" marB="0" anchor="ctr">
                    <a:solidFill>
                      <a:schemeClr val="tx1"/>
                    </a:solidFill>
                  </a:tcPr>
                </a:tc>
                <a:tc>
                  <a:txBody>
                    <a:bodyPr/>
                    <a:lstStyle/>
                    <a:p>
                      <a:pPr algn="ctr" rtl="0" fontAlgn="ctr"/>
                      <a:r>
                        <a:rPr lang="en-US" sz="1400" u="none" strike="noStrike" dirty="0">
                          <a:solidFill>
                            <a:schemeClr val="bg1"/>
                          </a:solidFill>
                          <a:effectLst/>
                          <a:latin typeface="+mn-lt"/>
                        </a:rPr>
                        <a:t>Example</a:t>
                      </a:r>
                      <a:endParaRPr lang="en-US" sz="1400" b="0" i="0" u="none" strike="noStrike" dirty="0">
                        <a:solidFill>
                          <a:schemeClr val="bg1"/>
                        </a:solidFill>
                        <a:effectLst/>
                        <a:latin typeface="+mn-lt"/>
                      </a:endParaRPr>
                    </a:p>
                  </a:txBody>
                  <a:tcPr marL="5213" marR="5213" marT="5213" marB="0" anchor="ctr">
                    <a:solidFill>
                      <a:schemeClr val="tx1"/>
                    </a:solidFill>
                  </a:tcPr>
                </a:tc>
                <a:tc>
                  <a:txBody>
                    <a:bodyPr/>
                    <a:lstStyle/>
                    <a:p>
                      <a:pPr algn="ctr" rtl="0" fontAlgn="ctr"/>
                      <a:r>
                        <a:rPr lang="en-US" sz="1400" u="none" strike="noStrike" dirty="0">
                          <a:solidFill>
                            <a:schemeClr val="bg1"/>
                          </a:solidFill>
                          <a:effectLst/>
                          <a:latin typeface="+mn-lt"/>
                        </a:rPr>
                        <a:t>Result</a:t>
                      </a:r>
                      <a:endParaRPr lang="en-US" sz="1400" b="0" i="0" u="none" strike="noStrike" dirty="0">
                        <a:solidFill>
                          <a:schemeClr val="bg1"/>
                        </a:solidFill>
                        <a:effectLst/>
                        <a:latin typeface="+mn-lt"/>
                      </a:endParaRPr>
                    </a:p>
                  </a:txBody>
                  <a:tcPr marL="5213" marR="5213" marT="5213" marB="0" anchor="ctr">
                    <a:solidFill>
                      <a:schemeClr val="tx1"/>
                    </a:solidFill>
                  </a:tcPr>
                </a:tc>
                <a:extLst>
                  <a:ext uri="{0D108BD9-81ED-4DB2-BD59-A6C34878D82A}">
                    <a16:rowId xmlns:a16="http://schemas.microsoft.com/office/drawing/2014/main" val="3990507544"/>
                  </a:ext>
                </a:extLst>
              </a:tr>
              <a:tr h="498859">
                <a:tc>
                  <a:txBody>
                    <a:bodyPr/>
                    <a:lstStyle/>
                    <a:p>
                      <a:pPr algn="l" rtl="0" fontAlgn="ctr"/>
                      <a:r>
                        <a:rPr lang="en-US" sz="1400" u="none" strike="noStrike" dirty="0">
                          <a:effectLst/>
                          <a:latin typeface="+mn-lt"/>
                        </a:rPr>
                        <a:t>reduceByKey(func)</a:t>
                      </a:r>
                      <a:endParaRPr lang="en-US" sz="1400" b="0" i="0" u="none" strike="noStrike" dirty="0">
                        <a:solidFill>
                          <a:srgbClr val="000000"/>
                        </a:solidFill>
                        <a:effectLst/>
                        <a:latin typeface="+mn-lt"/>
                      </a:endParaRPr>
                    </a:p>
                  </a:txBody>
                  <a:tcPr marL="5213" marR="5213" marT="5213" marB="0" anchor="ctr">
                    <a:solidFill>
                      <a:schemeClr val="bg1">
                        <a:lumMod val="65000"/>
                      </a:schemeClr>
                    </a:solidFill>
                  </a:tcPr>
                </a:tc>
                <a:tc>
                  <a:txBody>
                    <a:bodyPr/>
                    <a:lstStyle/>
                    <a:p>
                      <a:pPr algn="l" rtl="0" fontAlgn="ctr"/>
                      <a:r>
                        <a:rPr lang="en-US" sz="1400" u="none" strike="noStrike" dirty="0">
                          <a:effectLst/>
                          <a:latin typeface="+mn-lt"/>
                        </a:rPr>
                        <a:t>Combine values with the same key.</a:t>
                      </a:r>
                      <a:endParaRPr lang="en-US" sz="1400" b="0" i="0" u="none" strike="noStrike" dirty="0">
                        <a:solidFill>
                          <a:srgbClr val="000000"/>
                        </a:solidFill>
                        <a:effectLst/>
                        <a:latin typeface="+mn-lt"/>
                      </a:endParaRPr>
                    </a:p>
                  </a:txBody>
                  <a:tcPr marL="5213" marR="5213" marT="5213" marB="0" anchor="ctr">
                    <a:solidFill>
                      <a:schemeClr val="bg1">
                        <a:lumMod val="65000"/>
                      </a:schemeClr>
                    </a:solidFill>
                  </a:tcPr>
                </a:tc>
                <a:tc>
                  <a:txBody>
                    <a:bodyPr/>
                    <a:lstStyle/>
                    <a:p>
                      <a:pPr algn="l" rtl="0" fontAlgn="ctr"/>
                      <a:r>
                        <a:rPr lang="es-ES" sz="1400" u="none" strike="noStrike" dirty="0">
                          <a:effectLst/>
                          <a:latin typeface="+mn-lt"/>
                        </a:rPr>
                        <a:t>rdd.reduceByKey ((x, y) =&gt; x + y)</a:t>
                      </a:r>
                      <a:endParaRPr lang="es-ES" sz="1400" b="0" i="0" u="none" strike="noStrike" dirty="0">
                        <a:solidFill>
                          <a:srgbClr val="000000"/>
                        </a:solidFill>
                        <a:effectLst/>
                        <a:latin typeface="+mn-lt"/>
                      </a:endParaRPr>
                    </a:p>
                  </a:txBody>
                  <a:tcPr marL="5213" marR="5213" marT="5213" marB="0" anchor="ctr">
                    <a:solidFill>
                      <a:schemeClr val="bg1">
                        <a:lumMod val="65000"/>
                      </a:schemeClr>
                    </a:solidFill>
                  </a:tcPr>
                </a:tc>
                <a:tc>
                  <a:txBody>
                    <a:bodyPr/>
                    <a:lstStyle/>
                    <a:p>
                      <a:pPr algn="ctr" rtl="0" fontAlgn="ctr"/>
                      <a:r>
                        <a:rPr lang="en-US" sz="1400" u="none" strike="noStrike" dirty="0">
                          <a:effectLst/>
                          <a:latin typeface="+mn-lt"/>
                        </a:rPr>
                        <a:t>{(1, 2), (3, 10)}</a:t>
                      </a:r>
                      <a:endParaRPr lang="en-US" sz="1400" b="0" i="0" u="none" strike="noStrike" dirty="0">
                        <a:solidFill>
                          <a:srgbClr val="000000"/>
                        </a:solidFill>
                        <a:effectLst/>
                        <a:latin typeface="+mn-lt"/>
                      </a:endParaRPr>
                    </a:p>
                  </a:txBody>
                  <a:tcPr marL="5213" marR="5213" marT="5213" marB="0" anchor="ctr">
                    <a:solidFill>
                      <a:schemeClr val="bg1">
                        <a:lumMod val="65000"/>
                      </a:schemeClr>
                    </a:solidFill>
                  </a:tcPr>
                </a:tc>
                <a:extLst>
                  <a:ext uri="{0D108BD9-81ED-4DB2-BD59-A6C34878D82A}">
                    <a16:rowId xmlns:a16="http://schemas.microsoft.com/office/drawing/2014/main" val="3298596055"/>
                  </a:ext>
                </a:extLst>
              </a:tr>
              <a:tr h="252440">
                <a:tc>
                  <a:txBody>
                    <a:bodyPr/>
                    <a:lstStyle/>
                    <a:p>
                      <a:pPr algn="l" rtl="0" fontAlgn="ctr"/>
                      <a:r>
                        <a:rPr lang="en-US" sz="1400" u="none" strike="noStrike" dirty="0">
                          <a:effectLst/>
                          <a:latin typeface="+mn-lt"/>
                        </a:rPr>
                        <a:t>groupByKey()</a:t>
                      </a:r>
                      <a:endParaRPr lang="en-US" sz="1400" b="0" i="0" u="none" strike="noStrike" dirty="0">
                        <a:solidFill>
                          <a:srgbClr val="000000"/>
                        </a:solidFill>
                        <a:effectLst/>
                        <a:latin typeface="+mn-lt"/>
                      </a:endParaRPr>
                    </a:p>
                  </a:txBody>
                  <a:tcPr marL="5213" marR="5213" marT="5213" marB="0" anchor="ctr">
                    <a:solidFill>
                      <a:schemeClr val="bg1">
                        <a:lumMod val="85000"/>
                      </a:schemeClr>
                    </a:solidFill>
                  </a:tcPr>
                </a:tc>
                <a:tc>
                  <a:txBody>
                    <a:bodyPr/>
                    <a:lstStyle/>
                    <a:p>
                      <a:pPr algn="l" rtl="0" fontAlgn="ctr"/>
                      <a:r>
                        <a:rPr lang="en-US" sz="1400" u="none" strike="noStrike" dirty="0">
                          <a:effectLst/>
                          <a:latin typeface="+mn-lt"/>
                        </a:rPr>
                        <a:t>Group values with the same key.</a:t>
                      </a:r>
                      <a:endParaRPr lang="en-US" sz="1400" b="0" i="0" u="none" strike="noStrike" dirty="0">
                        <a:solidFill>
                          <a:srgbClr val="000000"/>
                        </a:solidFill>
                        <a:effectLst/>
                        <a:latin typeface="+mn-lt"/>
                      </a:endParaRPr>
                    </a:p>
                  </a:txBody>
                  <a:tcPr marL="5213" marR="5213" marT="5213" marB="0" anchor="ctr">
                    <a:solidFill>
                      <a:schemeClr val="bg1">
                        <a:lumMod val="85000"/>
                      </a:schemeClr>
                    </a:solidFill>
                  </a:tcPr>
                </a:tc>
                <a:tc>
                  <a:txBody>
                    <a:bodyPr/>
                    <a:lstStyle/>
                    <a:p>
                      <a:pPr algn="l" rtl="0" fontAlgn="ctr"/>
                      <a:r>
                        <a:rPr lang="en-US" sz="1400" u="none" strike="noStrike" dirty="0">
                          <a:effectLst/>
                          <a:latin typeface="+mn-lt"/>
                        </a:rPr>
                        <a:t>rdd.groupByKey()</a:t>
                      </a:r>
                      <a:endParaRPr lang="en-US" sz="1400" b="0" i="0" u="none" strike="noStrike" dirty="0">
                        <a:solidFill>
                          <a:srgbClr val="000000"/>
                        </a:solidFill>
                        <a:effectLst/>
                        <a:latin typeface="+mn-lt"/>
                      </a:endParaRPr>
                    </a:p>
                  </a:txBody>
                  <a:tcPr marL="5213" marR="5213" marT="5213" marB="0" anchor="ctr">
                    <a:solidFill>
                      <a:schemeClr val="bg1">
                        <a:lumMod val="85000"/>
                      </a:schemeClr>
                    </a:solidFill>
                  </a:tcPr>
                </a:tc>
                <a:tc>
                  <a:txBody>
                    <a:bodyPr/>
                    <a:lstStyle/>
                    <a:p>
                      <a:pPr algn="ctr" rtl="0" fontAlgn="ctr"/>
                      <a:r>
                        <a:rPr lang="en-US" sz="1400" u="none" strike="noStrike" dirty="0">
                          <a:effectLst/>
                          <a:latin typeface="+mn-lt"/>
                        </a:rPr>
                        <a:t>{(1, [2]), (3, [4, 6])}</a:t>
                      </a:r>
                      <a:endParaRPr lang="en-US" sz="1400" b="0" i="0" u="none" strike="noStrike" dirty="0">
                        <a:solidFill>
                          <a:srgbClr val="000000"/>
                        </a:solidFill>
                        <a:effectLst/>
                        <a:latin typeface="+mn-lt"/>
                      </a:endParaRPr>
                    </a:p>
                  </a:txBody>
                  <a:tcPr marL="5213" marR="5213" marT="5213" marB="0" anchor="ctr">
                    <a:solidFill>
                      <a:schemeClr val="bg1">
                        <a:lumMod val="85000"/>
                      </a:schemeClr>
                    </a:solidFill>
                  </a:tcPr>
                </a:tc>
                <a:extLst>
                  <a:ext uri="{0D108BD9-81ED-4DB2-BD59-A6C34878D82A}">
                    <a16:rowId xmlns:a16="http://schemas.microsoft.com/office/drawing/2014/main" val="2332420542"/>
                  </a:ext>
                </a:extLst>
              </a:tr>
              <a:tr h="745279">
                <a:tc>
                  <a:txBody>
                    <a:bodyPr/>
                    <a:lstStyle/>
                    <a:p>
                      <a:pPr algn="l" rtl="0" fontAlgn="ctr"/>
                      <a:r>
                        <a:rPr lang="en-US" sz="1400" u="none" strike="noStrike" dirty="0">
                          <a:effectLst/>
                          <a:latin typeface="+mn-lt"/>
                        </a:rPr>
                        <a:t>combineByKey (createCombiner, mergeValue, mergeCombiners, partitioner)</a:t>
                      </a:r>
                      <a:endParaRPr lang="en-US" sz="1400" b="0" i="0" u="none" strike="noStrike" dirty="0">
                        <a:solidFill>
                          <a:srgbClr val="000000"/>
                        </a:solidFill>
                        <a:effectLst/>
                        <a:latin typeface="+mn-lt"/>
                      </a:endParaRPr>
                    </a:p>
                  </a:txBody>
                  <a:tcPr marL="5213" marR="5213" marT="5213" marB="0" anchor="ctr">
                    <a:solidFill>
                      <a:schemeClr val="bg1">
                        <a:lumMod val="65000"/>
                      </a:schemeClr>
                    </a:solidFill>
                  </a:tcPr>
                </a:tc>
                <a:tc>
                  <a:txBody>
                    <a:bodyPr/>
                    <a:lstStyle/>
                    <a:p>
                      <a:pPr algn="l" rtl="0" fontAlgn="ctr"/>
                      <a:r>
                        <a:rPr lang="en-US" sz="1400" u="none" strike="noStrike" dirty="0">
                          <a:effectLst/>
                          <a:latin typeface="+mn-lt"/>
                        </a:rPr>
                        <a:t>Combine values with the same key using a different result type.</a:t>
                      </a:r>
                      <a:endParaRPr lang="en-US" sz="1400" b="0" i="0" u="none" strike="noStrike" dirty="0">
                        <a:solidFill>
                          <a:srgbClr val="000000"/>
                        </a:solidFill>
                        <a:effectLst/>
                        <a:latin typeface="+mn-lt"/>
                      </a:endParaRPr>
                    </a:p>
                  </a:txBody>
                  <a:tcPr marL="5213" marR="5213" marT="5213" marB="0" anchor="ctr">
                    <a:solidFill>
                      <a:schemeClr val="bg1">
                        <a:lumMod val="65000"/>
                      </a:schemeClr>
                    </a:solidFill>
                  </a:tcPr>
                </a:tc>
                <a:tc>
                  <a:txBody>
                    <a:bodyPr/>
                    <a:lstStyle/>
                    <a:p>
                      <a:pPr algn="l" fontAlgn="ctr"/>
                      <a:endParaRPr lang="en-US" sz="1400" b="0" i="0" u="none" strike="noStrike" dirty="0">
                        <a:solidFill>
                          <a:srgbClr val="000000"/>
                        </a:solidFill>
                        <a:effectLst/>
                        <a:latin typeface="+mn-lt"/>
                      </a:endParaRPr>
                    </a:p>
                  </a:txBody>
                  <a:tcPr marL="5213" marR="5213" marT="5213" marB="0" anchor="ctr">
                    <a:solidFill>
                      <a:schemeClr val="bg1">
                        <a:lumMod val="65000"/>
                      </a:schemeClr>
                    </a:solidFill>
                  </a:tcPr>
                </a:tc>
                <a:tc>
                  <a:txBody>
                    <a:bodyPr/>
                    <a:lstStyle/>
                    <a:p>
                      <a:pPr algn="l" fontAlgn="ctr"/>
                      <a:endParaRPr lang="en-US" sz="1400" b="0" i="0" u="none" strike="noStrike" dirty="0">
                        <a:solidFill>
                          <a:srgbClr val="000000"/>
                        </a:solidFill>
                        <a:effectLst/>
                        <a:latin typeface="+mn-lt"/>
                      </a:endParaRPr>
                    </a:p>
                  </a:txBody>
                  <a:tcPr marL="5213" marR="5213" marT="5213" marB="0" anchor="ctr">
                    <a:solidFill>
                      <a:schemeClr val="bg1">
                        <a:lumMod val="65000"/>
                      </a:schemeClr>
                    </a:solidFill>
                  </a:tcPr>
                </a:tc>
                <a:extLst>
                  <a:ext uri="{0D108BD9-81ED-4DB2-BD59-A6C34878D82A}">
                    <a16:rowId xmlns:a16="http://schemas.microsoft.com/office/drawing/2014/main" val="3762206866"/>
                  </a:ext>
                </a:extLst>
              </a:tr>
              <a:tr h="498859">
                <a:tc>
                  <a:txBody>
                    <a:bodyPr/>
                    <a:lstStyle/>
                    <a:p>
                      <a:pPr algn="l" rtl="0" fontAlgn="ctr"/>
                      <a:r>
                        <a:rPr lang="en-US" sz="1400" u="none" strike="noStrike" dirty="0">
                          <a:effectLst/>
                          <a:latin typeface="+mn-lt"/>
                        </a:rPr>
                        <a:t>mapValues(func)</a:t>
                      </a:r>
                      <a:endParaRPr lang="en-US" sz="1400" b="0" i="0" u="none" strike="noStrike" dirty="0">
                        <a:solidFill>
                          <a:srgbClr val="000000"/>
                        </a:solidFill>
                        <a:effectLst/>
                        <a:latin typeface="+mn-lt"/>
                      </a:endParaRPr>
                    </a:p>
                  </a:txBody>
                  <a:tcPr marL="5213" marR="5213" marT="5213" marB="0" anchor="ctr">
                    <a:solidFill>
                      <a:schemeClr val="bg1">
                        <a:lumMod val="85000"/>
                      </a:schemeClr>
                    </a:solidFill>
                  </a:tcPr>
                </a:tc>
                <a:tc>
                  <a:txBody>
                    <a:bodyPr/>
                    <a:lstStyle/>
                    <a:p>
                      <a:pPr algn="l" rtl="0" fontAlgn="ctr"/>
                      <a:r>
                        <a:rPr lang="en-US" sz="1400" u="none" strike="noStrike" dirty="0">
                          <a:effectLst/>
                          <a:latin typeface="+mn-lt"/>
                        </a:rPr>
                        <a:t>Apply a function to each value of a pair RDD without changing the key.</a:t>
                      </a:r>
                      <a:endParaRPr lang="en-US" sz="1400" b="0" i="0" u="none" strike="noStrike" dirty="0">
                        <a:solidFill>
                          <a:srgbClr val="000000"/>
                        </a:solidFill>
                        <a:effectLst/>
                        <a:latin typeface="+mn-lt"/>
                      </a:endParaRPr>
                    </a:p>
                  </a:txBody>
                  <a:tcPr marL="5213" marR="5213" marT="5213" marB="0" anchor="ctr">
                    <a:solidFill>
                      <a:schemeClr val="bg1">
                        <a:lumMod val="85000"/>
                      </a:schemeClr>
                    </a:solidFill>
                  </a:tcPr>
                </a:tc>
                <a:tc>
                  <a:txBody>
                    <a:bodyPr/>
                    <a:lstStyle/>
                    <a:p>
                      <a:pPr algn="l" rtl="0" fontAlgn="ctr"/>
                      <a:r>
                        <a:rPr lang="en-US" sz="1400" u="none" strike="noStrike" dirty="0">
                          <a:effectLst/>
                          <a:latin typeface="+mn-lt"/>
                        </a:rPr>
                        <a:t>rdd.mapValues  (x=&gt; x+1)</a:t>
                      </a:r>
                      <a:endParaRPr lang="en-US" sz="1400" b="0" i="0" u="none" strike="noStrike" dirty="0">
                        <a:solidFill>
                          <a:srgbClr val="000000"/>
                        </a:solidFill>
                        <a:effectLst/>
                        <a:latin typeface="+mn-lt"/>
                      </a:endParaRPr>
                    </a:p>
                  </a:txBody>
                  <a:tcPr marL="5213" marR="5213" marT="5213" marB="0" anchor="ctr">
                    <a:solidFill>
                      <a:schemeClr val="bg1">
                        <a:lumMod val="85000"/>
                      </a:schemeClr>
                    </a:solidFill>
                  </a:tcPr>
                </a:tc>
                <a:tc>
                  <a:txBody>
                    <a:bodyPr/>
                    <a:lstStyle/>
                    <a:p>
                      <a:pPr algn="ctr" rtl="0" fontAlgn="ctr"/>
                      <a:r>
                        <a:rPr lang="en-US" sz="1400" u="none" strike="noStrike" dirty="0">
                          <a:effectLst/>
                          <a:latin typeface="+mn-lt"/>
                        </a:rPr>
                        <a:t>{(1, 3), (3, 5), (3, 7)}</a:t>
                      </a:r>
                      <a:endParaRPr lang="en-US" sz="1400" b="0" i="0" u="none" strike="noStrike" dirty="0">
                        <a:solidFill>
                          <a:srgbClr val="000000"/>
                        </a:solidFill>
                        <a:effectLst/>
                        <a:latin typeface="+mn-lt"/>
                      </a:endParaRPr>
                    </a:p>
                  </a:txBody>
                  <a:tcPr marL="5213" marR="5213" marT="5213" marB="0" anchor="ctr">
                    <a:solidFill>
                      <a:schemeClr val="bg1">
                        <a:lumMod val="85000"/>
                      </a:schemeClr>
                    </a:solidFill>
                  </a:tcPr>
                </a:tc>
                <a:extLst>
                  <a:ext uri="{0D108BD9-81ED-4DB2-BD59-A6C34878D82A}">
                    <a16:rowId xmlns:a16="http://schemas.microsoft.com/office/drawing/2014/main" val="619827833"/>
                  </a:ext>
                </a:extLst>
              </a:tr>
              <a:tr h="1238118">
                <a:tc>
                  <a:txBody>
                    <a:bodyPr/>
                    <a:lstStyle/>
                    <a:p>
                      <a:pPr algn="l" rtl="0" fontAlgn="ctr"/>
                      <a:r>
                        <a:rPr lang="en-US" sz="1400" u="none" strike="noStrike" dirty="0">
                          <a:effectLst/>
                          <a:latin typeface="+mn-lt"/>
                        </a:rPr>
                        <a:t>flatMapValues(func)</a:t>
                      </a:r>
                      <a:endParaRPr lang="en-US" sz="1400" b="0" i="0" u="none" strike="noStrike" dirty="0">
                        <a:solidFill>
                          <a:srgbClr val="000000"/>
                        </a:solidFill>
                        <a:effectLst/>
                        <a:latin typeface="+mn-lt"/>
                      </a:endParaRPr>
                    </a:p>
                  </a:txBody>
                  <a:tcPr marL="5213" marR="5213" marT="5213" marB="0" anchor="ctr">
                    <a:solidFill>
                      <a:schemeClr val="bg1">
                        <a:lumMod val="75000"/>
                      </a:schemeClr>
                    </a:solidFill>
                  </a:tcPr>
                </a:tc>
                <a:tc>
                  <a:txBody>
                    <a:bodyPr/>
                    <a:lstStyle/>
                    <a:p>
                      <a:pPr algn="l" rtl="0" fontAlgn="ctr"/>
                      <a:r>
                        <a:rPr lang="en-US" sz="1400" u="none" strike="noStrike" dirty="0">
                          <a:effectLst/>
                          <a:latin typeface="+mn-lt"/>
                        </a:rPr>
                        <a:t>Apply a function that returns an iterator to each value of a pair RDD, and for each element returned, produce a key/value entry with the old key. Often used for tokenization.</a:t>
                      </a:r>
                      <a:endParaRPr lang="en-US" sz="1400" b="0" i="0" u="none" strike="noStrike" dirty="0">
                        <a:solidFill>
                          <a:srgbClr val="000000"/>
                        </a:solidFill>
                        <a:effectLst/>
                        <a:latin typeface="+mn-lt"/>
                      </a:endParaRPr>
                    </a:p>
                  </a:txBody>
                  <a:tcPr marL="5213" marR="5213" marT="5213" marB="0" anchor="ctr">
                    <a:solidFill>
                      <a:schemeClr val="bg1">
                        <a:lumMod val="75000"/>
                      </a:schemeClr>
                    </a:solidFill>
                  </a:tcPr>
                </a:tc>
                <a:tc>
                  <a:txBody>
                    <a:bodyPr/>
                    <a:lstStyle/>
                    <a:p>
                      <a:pPr algn="l" rtl="0" fontAlgn="ctr"/>
                      <a:r>
                        <a:rPr lang="en-US" sz="1400" u="none" strike="noStrike" dirty="0">
                          <a:effectLst/>
                          <a:latin typeface="+mn-lt"/>
                        </a:rPr>
                        <a:t>rdd.flatMapValues (x =&gt; (x to 5))</a:t>
                      </a:r>
                      <a:endParaRPr lang="en-US" sz="1400" b="0" i="0" u="none" strike="noStrike" dirty="0">
                        <a:solidFill>
                          <a:srgbClr val="000000"/>
                        </a:solidFill>
                        <a:effectLst/>
                        <a:latin typeface="+mn-lt"/>
                      </a:endParaRPr>
                    </a:p>
                  </a:txBody>
                  <a:tcPr marL="5213" marR="5213" marT="5213" marB="0" anchor="ctr">
                    <a:solidFill>
                      <a:schemeClr val="bg1">
                        <a:lumMod val="75000"/>
                      </a:schemeClr>
                    </a:solidFill>
                  </a:tcPr>
                </a:tc>
                <a:tc>
                  <a:txBody>
                    <a:bodyPr/>
                    <a:lstStyle/>
                    <a:p>
                      <a:pPr algn="ctr" rtl="0" fontAlgn="ctr"/>
                      <a:r>
                        <a:rPr lang="en-US" sz="1400" u="none" strike="noStrike" dirty="0">
                          <a:effectLst/>
                          <a:latin typeface="+mn-lt"/>
                        </a:rPr>
                        <a:t>{(1, 2), (1, 3), (1, 4), (1,5), (3, 4), (3, 5)}</a:t>
                      </a:r>
                      <a:endParaRPr lang="en-US" sz="1400" b="0" i="0" u="none" strike="noStrike" dirty="0">
                        <a:solidFill>
                          <a:srgbClr val="000000"/>
                        </a:solidFill>
                        <a:effectLst/>
                        <a:latin typeface="+mn-lt"/>
                      </a:endParaRPr>
                    </a:p>
                  </a:txBody>
                  <a:tcPr marL="5213" marR="5213" marT="5213" marB="0" anchor="ctr">
                    <a:solidFill>
                      <a:schemeClr val="bg1">
                        <a:lumMod val="75000"/>
                      </a:schemeClr>
                    </a:solidFill>
                  </a:tcPr>
                </a:tc>
                <a:extLst>
                  <a:ext uri="{0D108BD9-81ED-4DB2-BD59-A6C34878D82A}">
                    <a16:rowId xmlns:a16="http://schemas.microsoft.com/office/drawing/2014/main" val="1986976513"/>
                  </a:ext>
                </a:extLst>
              </a:tr>
              <a:tr h="252440">
                <a:tc>
                  <a:txBody>
                    <a:bodyPr/>
                    <a:lstStyle/>
                    <a:p>
                      <a:pPr algn="l" rtl="0" fontAlgn="ctr"/>
                      <a:r>
                        <a:rPr lang="en-US" sz="1400" u="none" strike="noStrike" dirty="0">
                          <a:effectLst/>
                          <a:latin typeface="+mn-lt"/>
                        </a:rPr>
                        <a:t>keys()</a:t>
                      </a:r>
                      <a:endParaRPr lang="en-US" sz="1400" b="0" i="0" u="none" strike="noStrike" dirty="0">
                        <a:solidFill>
                          <a:srgbClr val="000000"/>
                        </a:solidFill>
                        <a:effectLst/>
                        <a:latin typeface="+mn-lt"/>
                      </a:endParaRPr>
                    </a:p>
                  </a:txBody>
                  <a:tcPr marL="5213" marR="5213" marT="5213" marB="0" anchor="ctr">
                    <a:solidFill>
                      <a:schemeClr val="bg1">
                        <a:lumMod val="85000"/>
                      </a:schemeClr>
                    </a:solidFill>
                  </a:tcPr>
                </a:tc>
                <a:tc>
                  <a:txBody>
                    <a:bodyPr/>
                    <a:lstStyle/>
                    <a:p>
                      <a:pPr algn="l" rtl="0" fontAlgn="ctr"/>
                      <a:r>
                        <a:rPr lang="en-US" sz="1400" u="none" strike="noStrike" dirty="0">
                          <a:effectLst/>
                          <a:latin typeface="+mn-lt"/>
                        </a:rPr>
                        <a:t>Return an RDD of just the keys.</a:t>
                      </a:r>
                      <a:endParaRPr lang="en-US" sz="1400" b="0" i="0" u="none" strike="noStrike" dirty="0">
                        <a:solidFill>
                          <a:srgbClr val="000000"/>
                        </a:solidFill>
                        <a:effectLst/>
                        <a:latin typeface="+mn-lt"/>
                      </a:endParaRPr>
                    </a:p>
                  </a:txBody>
                  <a:tcPr marL="5213" marR="5213" marT="5213" marB="0" anchor="ctr">
                    <a:solidFill>
                      <a:schemeClr val="bg1">
                        <a:lumMod val="85000"/>
                      </a:schemeClr>
                    </a:solidFill>
                  </a:tcPr>
                </a:tc>
                <a:tc>
                  <a:txBody>
                    <a:bodyPr/>
                    <a:lstStyle/>
                    <a:p>
                      <a:pPr algn="l" rtl="0" fontAlgn="ctr"/>
                      <a:r>
                        <a:rPr lang="en-US" sz="1400" u="none" strike="noStrike" dirty="0">
                          <a:effectLst/>
                          <a:latin typeface="+mn-lt"/>
                        </a:rPr>
                        <a:t>rdd.keys()</a:t>
                      </a:r>
                      <a:endParaRPr lang="en-US" sz="1400" b="0" i="0" u="none" strike="noStrike" dirty="0">
                        <a:solidFill>
                          <a:srgbClr val="000000"/>
                        </a:solidFill>
                        <a:effectLst/>
                        <a:latin typeface="+mn-lt"/>
                      </a:endParaRPr>
                    </a:p>
                  </a:txBody>
                  <a:tcPr marL="5213" marR="5213" marT="5213" marB="0" anchor="ctr">
                    <a:solidFill>
                      <a:schemeClr val="bg1">
                        <a:lumMod val="85000"/>
                      </a:schemeClr>
                    </a:solidFill>
                  </a:tcPr>
                </a:tc>
                <a:tc>
                  <a:txBody>
                    <a:bodyPr/>
                    <a:lstStyle/>
                    <a:p>
                      <a:pPr algn="ctr" rtl="0" fontAlgn="ctr"/>
                      <a:r>
                        <a:rPr lang="en-US" sz="1400" u="none" strike="noStrike" dirty="0">
                          <a:effectLst/>
                          <a:latin typeface="+mn-lt"/>
                        </a:rPr>
                        <a:t>{1, 3, 3}</a:t>
                      </a:r>
                      <a:endParaRPr lang="en-US" sz="1400" b="0" i="0" u="none" strike="noStrike" dirty="0">
                        <a:solidFill>
                          <a:srgbClr val="000000"/>
                        </a:solidFill>
                        <a:effectLst/>
                        <a:latin typeface="+mn-lt"/>
                      </a:endParaRPr>
                    </a:p>
                  </a:txBody>
                  <a:tcPr marL="5213" marR="5213" marT="5213" marB="0" anchor="ctr">
                    <a:solidFill>
                      <a:schemeClr val="bg1">
                        <a:lumMod val="85000"/>
                      </a:schemeClr>
                    </a:solidFill>
                  </a:tcPr>
                </a:tc>
                <a:extLst>
                  <a:ext uri="{0D108BD9-81ED-4DB2-BD59-A6C34878D82A}">
                    <a16:rowId xmlns:a16="http://schemas.microsoft.com/office/drawing/2014/main" val="483622156"/>
                  </a:ext>
                </a:extLst>
              </a:tr>
              <a:tr h="252440">
                <a:tc>
                  <a:txBody>
                    <a:bodyPr/>
                    <a:lstStyle/>
                    <a:p>
                      <a:pPr algn="l" rtl="0" fontAlgn="ctr"/>
                      <a:r>
                        <a:rPr lang="en-US" sz="1400" u="none" strike="noStrike" dirty="0">
                          <a:effectLst/>
                          <a:latin typeface="+mn-lt"/>
                        </a:rPr>
                        <a:t>values()</a:t>
                      </a:r>
                      <a:endParaRPr lang="en-US" sz="1400" b="0" i="0" u="none" strike="noStrike" dirty="0">
                        <a:solidFill>
                          <a:srgbClr val="000000"/>
                        </a:solidFill>
                        <a:effectLst/>
                        <a:latin typeface="+mn-lt"/>
                      </a:endParaRPr>
                    </a:p>
                  </a:txBody>
                  <a:tcPr marL="5213" marR="5213" marT="5213" marB="0" anchor="ctr">
                    <a:solidFill>
                      <a:schemeClr val="bg1">
                        <a:lumMod val="75000"/>
                      </a:schemeClr>
                    </a:solidFill>
                  </a:tcPr>
                </a:tc>
                <a:tc>
                  <a:txBody>
                    <a:bodyPr/>
                    <a:lstStyle/>
                    <a:p>
                      <a:pPr algn="l" rtl="0" fontAlgn="ctr"/>
                      <a:r>
                        <a:rPr lang="en-US" sz="1400" u="none" strike="noStrike" dirty="0">
                          <a:effectLst/>
                          <a:latin typeface="+mn-lt"/>
                        </a:rPr>
                        <a:t>Return an RDD of just the values.</a:t>
                      </a:r>
                      <a:endParaRPr lang="en-US" sz="1400" b="0" i="0" u="none" strike="noStrike" dirty="0">
                        <a:solidFill>
                          <a:srgbClr val="000000"/>
                        </a:solidFill>
                        <a:effectLst/>
                        <a:latin typeface="+mn-lt"/>
                      </a:endParaRPr>
                    </a:p>
                  </a:txBody>
                  <a:tcPr marL="5213" marR="5213" marT="5213" marB="0" anchor="ctr">
                    <a:solidFill>
                      <a:schemeClr val="bg1">
                        <a:lumMod val="75000"/>
                      </a:schemeClr>
                    </a:solidFill>
                  </a:tcPr>
                </a:tc>
                <a:tc>
                  <a:txBody>
                    <a:bodyPr/>
                    <a:lstStyle/>
                    <a:p>
                      <a:pPr algn="l" rtl="0" fontAlgn="ctr"/>
                      <a:r>
                        <a:rPr lang="en-US" sz="1400" u="none" strike="noStrike" dirty="0">
                          <a:effectLst/>
                          <a:latin typeface="+mn-lt"/>
                        </a:rPr>
                        <a:t>rdd.values()</a:t>
                      </a:r>
                      <a:endParaRPr lang="en-US" sz="1400" b="0" i="0" u="none" strike="noStrike" dirty="0">
                        <a:solidFill>
                          <a:srgbClr val="000000"/>
                        </a:solidFill>
                        <a:effectLst/>
                        <a:latin typeface="+mn-lt"/>
                      </a:endParaRPr>
                    </a:p>
                  </a:txBody>
                  <a:tcPr marL="5213" marR="5213" marT="5213" marB="0" anchor="ctr">
                    <a:solidFill>
                      <a:schemeClr val="bg1">
                        <a:lumMod val="75000"/>
                      </a:schemeClr>
                    </a:solidFill>
                  </a:tcPr>
                </a:tc>
                <a:tc>
                  <a:txBody>
                    <a:bodyPr/>
                    <a:lstStyle/>
                    <a:p>
                      <a:pPr algn="ctr" rtl="0" fontAlgn="ctr"/>
                      <a:r>
                        <a:rPr lang="en-US" sz="1400" u="none" strike="noStrike" dirty="0">
                          <a:effectLst/>
                          <a:latin typeface="+mn-lt"/>
                        </a:rPr>
                        <a:t>{2, 4, 6}</a:t>
                      </a:r>
                      <a:endParaRPr lang="en-US" sz="1400" b="0" i="0" u="none" strike="noStrike" dirty="0">
                        <a:solidFill>
                          <a:srgbClr val="000000"/>
                        </a:solidFill>
                        <a:effectLst/>
                        <a:latin typeface="+mn-lt"/>
                      </a:endParaRPr>
                    </a:p>
                  </a:txBody>
                  <a:tcPr marL="5213" marR="5213" marT="5213" marB="0" anchor="ctr">
                    <a:solidFill>
                      <a:schemeClr val="bg1">
                        <a:lumMod val="75000"/>
                      </a:schemeClr>
                    </a:solidFill>
                  </a:tcPr>
                </a:tc>
                <a:extLst>
                  <a:ext uri="{0D108BD9-81ED-4DB2-BD59-A6C34878D82A}">
                    <a16:rowId xmlns:a16="http://schemas.microsoft.com/office/drawing/2014/main" val="2257821679"/>
                  </a:ext>
                </a:extLst>
              </a:tr>
              <a:tr h="252440">
                <a:tc>
                  <a:txBody>
                    <a:bodyPr/>
                    <a:lstStyle/>
                    <a:p>
                      <a:pPr algn="l" rtl="0" fontAlgn="ctr"/>
                      <a:r>
                        <a:rPr lang="en-US" sz="1400" u="none" strike="noStrike" dirty="0">
                          <a:effectLst/>
                          <a:latin typeface="+mn-lt"/>
                        </a:rPr>
                        <a:t>sortByKey()</a:t>
                      </a:r>
                      <a:endParaRPr lang="en-US" sz="1400" b="0" i="0" u="none" strike="noStrike" dirty="0">
                        <a:solidFill>
                          <a:srgbClr val="000000"/>
                        </a:solidFill>
                        <a:effectLst/>
                        <a:latin typeface="+mn-lt"/>
                      </a:endParaRPr>
                    </a:p>
                  </a:txBody>
                  <a:tcPr marL="5213" marR="5213" marT="5213" marB="0" anchor="ctr">
                    <a:solidFill>
                      <a:schemeClr val="bg1">
                        <a:lumMod val="85000"/>
                      </a:schemeClr>
                    </a:solidFill>
                  </a:tcPr>
                </a:tc>
                <a:tc>
                  <a:txBody>
                    <a:bodyPr/>
                    <a:lstStyle/>
                    <a:p>
                      <a:pPr algn="l" rtl="0" fontAlgn="ctr"/>
                      <a:r>
                        <a:rPr lang="en-US" sz="1400" u="none" strike="noStrike" dirty="0">
                          <a:effectLst/>
                          <a:latin typeface="+mn-lt"/>
                        </a:rPr>
                        <a:t>Return an RDD sorted by the key.</a:t>
                      </a:r>
                      <a:endParaRPr lang="en-US" sz="1400" b="0" i="0" u="none" strike="noStrike" dirty="0">
                        <a:solidFill>
                          <a:srgbClr val="000000"/>
                        </a:solidFill>
                        <a:effectLst/>
                        <a:latin typeface="+mn-lt"/>
                      </a:endParaRPr>
                    </a:p>
                  </a:txBody>
                  <a:tcPr marL="5213" marR="5213" marT="5213" marB="0" anchor="ctr">
                    <a:solidFill>
                      <a:schemeClr val="bg1">
                        <a:lumMod val="85000"/>
                      </a:schemeClr>
                    </a:solidFill>
                  </a:tcPr>
                </a:tc>
                <a:tc>
                  <a:txBody>
                    <a:bodyPr/>
                    <a:lstStyle/>
                    <a:p>
                      <a:pPr algn="l" rtl="0" fontAlgn="ctr"/>
                      <a:r>
                        <a:rPr lang="en-US" sz="1400" u="none" strike="noStrike" dirty="0">
                          <a:effectLst/>
                          <a:latin typeface="+mn-lt"/>
                        </a:rPr>
                        <a:t>rdd.sortByKey()</a:t>
                      </a:r>
                      <a:endParaRPr lang="en-US" sz="1400" b="0" i="0" u="none" strike="noStrike" dirty="0">
                        <a:solidFill>
                          <a:srgbClr val="000000"/>
                        </a:solidFill>
                        <a:effectLst/>
                        <a:latin typeface="+mn-lt"/>
                      </a:endParaRPr>
                    </a:p>
                  </a:txBody>
                  <a:tcPr marL="5213" marR="5213" marT="5213" marB="0" anchor="ctr">
                    <a:solidFill>
                      <a:schemeClr val="bg1">
                        <a:lumMod val="85000"/>
                      </a:schemeClr>
                    </a:solidFill>
                  </a:tcPr>
                </a:tc>
                <a:tc>
                  <a:txBody>
                    <a:bodyPr/>
                    <a:lstStyle/>
                    <a:p>
                      <a:pPr algn="ctr" rtl="0" fontAlgn="ctr"/>
                      <a:r>
                        <a:rPr lang="en-US" sz="1400" u="none" strike="noStrike" dirty="0">
                          <a:effectLst/>
                          <a:latin typeface="+mn-lt"/>
                        </a:rPr>
                        <a:t>{(1, 2), (3, 4), (3, 6)}</a:t>
                      </a:r>
                      <a:endParaRPr lang="en-US" sz="1400" b="0" i="0" u="none" strike="noStrike" dirty="0">
                        <a:solidFill>
                          <a:srgbClr val="000000"/>
                        </a:solidFill>
                        <a:effectLst/>
                        <a:latin typeface="+mn-lt"/>
                      </a:endParaRPr>
                    </a:p>
                  </a:txBody>
                  <a:tcPr marL="5213" marR="5213" marT="5213" marB="0" anchor="ctr">
                    <a:solidFill>
                      <a:schemeClr val="bg1">
                        <a:lumMod val="85000"/>
                      </a:schemeClr>
                    </a:solidFill>
                  </a:tcPr>
                </a:tc>
                <a:extLst>
                  <a:ext uri="{0D108BD9-81ED-4DB2-BD59-A6C34878D82A}">
                    <a16:rowId xmlns:a16="http://schemas.microsoft.com/office/drawing/2014/main" val="3316125453"/>
                  </a:ext>
                </a:extLst>
              </a:tr>
            </a:tbl>
          </a:graphicData>
        </a:graphic>
      </p:graphicFrame>
    </p:spTree>
    <p:extLst>
      <p:ext uri="{BB962C8B-B14F-4D97-AF65-F5344CB8AC3E}">
        <p14:creationId xmlns:p14="http://schemas.microsoft.com/office/powerpoint/2010/main" val="21528929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F590A-EDC2-4372-8E73-0BBBD0A1B9C8}"/>
              </a:ext>
            </a:extLst>
          </p:cNvPr>
          <p:cNvSpPr>
            <a:spLocks noGrp="1"/>
          </p:cNvSpPr>
          <p:nvPr>
            <p:ph type="title"/>
          </p:nvPr>
        </p:nvSpPr>
        <p:spPr/>
        <p:txBody>
          <a:bodyPr/>
          <a:lstStyle/>
          <a:p>
            <a:r>
              <a:rPr lang="en-US" dirty="0"/>
              <a:t>Transformations on two Pair RDDs</a:t>
            </a:r>
          </a:p>
        </p:txBody>
      </p:sp>
      <p:sp>
        <p:nvSpPr>
          <p:cNvPr id="3" name="Content Placeholder 2">
            <a:extLst>
              <a:ext uri="{FF2B5EF4-FFF2-40B4-BE49-F238E27FC236}">
                <a16:creationId xmlns:a16="http://schemas.microsoft.com/office/drawing/2014/main" id="{23B103B3-C6AE-40D5-9168-928C34AABEAC}"/>
              </a:ext>
            </a:extLst>
          </p:cNvPr>
          <p:cNvSpPr>
            <a:spLocks noGrp="1"/>
          </p:cNvSpPr>
          <p:nvPr>
            <p:ph idx="1"/>
          </p:nvPr>
        </p:nvSpPr>
        <p:spPr>
          <a:xfrm>
            <a:off x="457200" y="2452688"/>
            <a:ext cx="8229600" cy="769483"/>
          </a:xfrm>
        </p:spPr>
        <p:txBody>
          <a:bodyPr>
            <a:normAutofit fontScale="70000" lnSpcReduction="20000"/>
          </a:bodyPr>
          <a:lstStyle/>
          <a:p>
            <a:r>
              <a:rPr lang="en-US" altLang="en-US" dirty="0"/>
              <a:t>Transformations on two pair RDDs </a:t>
            </a:r>
          </a:p>
          <a:p>
            <a:pPr marL="0" indent="0">
              <a:buNone/>
            </a:pPr>
            <a:r>
              <a:rPr lang="en-US" altLang="en-US" dirty="0"/>
              <a:t>	</a:t>
            </a:r>
            <a:r>
              <a:rPr lang="en-US" altLang="en-US" dirty="0">
                <a:solidFill>
                  <a:srgbClr val="0070C0"/>
                </a:solidFill>
              </a:rPr>
              <a:t>(rdd = {(1, 2), (3, 4), (3, 6)} 			other = {(3, 9)})</a:t>
            </a:r>
          </a:p>
          <a:p>
            <a:endParaRPr lang="en-US" dirty="0"/>
          </a:p>
        </p:txBody>
      </p:sp>
      <p:graphicFrame>
        <p:nvGraphicFramePr>
          <p:cNvPr id="6" name="Table 5">
            <a:extLst>
              <a:ext uri="{FF2B5EF4-FFF2-40B4-BE49-F238E27FC236}">
                <a16:creationId xmlns:a16="http://schemas.microsoft.com/office/drawing/2014/main" id="{6F29C282-0286-479E-BC7A-67C85121F2FD}"/>
              </a:ext>
            </a:extLst>
          </p:cNvPr>
          <p:cNvGraphicFramePr>
            <a:graphicFrameLocks noGrp="1"/>
          </p:cNvGraphicFramePr>
          <p:nvPr>
            <p:extLst>
              <p:ext uri="{D42A27DB-BD31-4B8C-83A1-F6EECF244321}">
                <p14:modId xmlns:p14="http://schemas.microsoft.com/office/powerpoint/2010/main" val="2835965167"/>
              </p:ext>
            </p:extLst>
          </p:nvPr>
        </p:nvGraphicFramePr>
        <p:xfrm>
          <a:off x="313509" y="3303312"/>
          <a:ext cx="8660674" cy="3225690"/>
        </p:xfrm>
        <a:graphic>
          <a:graphicData uri="http://schemas.openxmlformats.org/drawingml/2006/table">
            <a:tbl>
              <a:tblPr>
                <a:tableStyleId>{5C22544A-7EE6-4342-B048-85BDC9FD1C3A}</a:tableStyleId>
              </a:tblPr>
              <a:tblGrid>
                <a:gridCol w="1628502">
                  <a:extLst>
                    <a:ext uri="{9D8B030D-6E8A-4147-A177-3AD203B41FA5}">
                      <a16:colId xmlns:a16="http://schemas.microsoft.com/office/drawing/2014/main" val="3827152433"/>
                    </a:ext>
                  </a:extLst>
                </a:gridCol>
                <a:gridCol w="2717075">
                  <a:extLst>
                    <a:ext uri="{9D8B030D-6E8A-4147-A177-3AD203B41FA5}">
                      <a16:colId xmlns:a16="http://schemas.microsoft.com/office/drawing/2014/main" val="3634254974"/>
                    </a:ext>
                  </a:extLst>
                </a:gridCol>
                <a:gridCol w="1942011">
                  <a:extLst>
                    <a:ext uri="{9D8B030D-6E8A-4147-A177-3AD203B41FA5}">
                      <a16:colId xmlns:a16="http://schemas.microsoft.com/office/drawing/2014/main" val="3341101973"/>
                    </a:ext>
                  </a:extLst>
                </a:gridCol>
                <a:gridCol w="2373086">
                  <a:extLst>
                    <a:ext uri="{9D8B030D-6E8A-4147-A177-3AD203B41FA5}">
                      <a16:colId xmlns:a16="http://schemas.microsoft.com/office/drawing/2014/main" val="3655694904"/>
                    </a:ext>
                  </a:extLst>
                </a:gridCol>
              </a:tblGrid>
              <a:tr h="195205">
                <a:tc>
                  <a:txBody>
                    <a:bodyPr/>
                    <a:lstStyle/>
                    <a:p>
                      <a:pPr algn="ctr" rtl="0" fontAlgn="ctr"/>
                      <a:r>
                        <a:rPr lang="en-US" sz="1600" u="none" strike="noStrike" dirty="0">
                          <a:solidFill>
                            <a:schemeClr val="bg1"/>
                          </a:solidFill>
                          <a:effectLst/>
                        </a:rPr>
                        <a:t>Function name</a:t>
                      </a:r>
                      <a:endParaRPr lang="en-US" sz="1600" b="0" i="0" u="none" strike="noStrike" dirty="0">
                        <a:solidFill>
                          <a:schemeClr val="bg1"/>
                        </a:solidFill>
                        <a:effectLst/>
                        <a:latin typeface="Calibri" panose="020F0502020204030204" pitchFamily="34" charset="0"/>
                      </a:endParaRPr>
                    </a:p>
                  </a:txBody>
                  <a:tcPr marL="9295" marR="9295" marT="9295" marB="0" anchor="ctr">
                    <a:solidFill>
                      <a:schemeClr val="tx1"/>
                    </a:solidFill>
                  </a:tcPr>
                </a:tc>
                <a:tc>
                  <a:txBody>
                    <a:bodyPr/>
                    <a:lstStyle/>
                    <a:p>
                      <a:pPr algn="ctr" rtl="0" fontAlgn="ctr"/>
                      <a:r>
                        <a:rPr lang="en-US" sz="1600" u="none" strike="noStrike" dirty="0">
                          <a:solidFill>
                            <a:schemeClr val="bg1"/>
                          </a:solidFill>
                          <a:effectLst/>
                        </a:rPr>
                        <a:t>Purpose</a:t>
                      </a:r>
                      <a:endParaRPr lang="en-US" sz="1600" b="0" i="0" u="none" strike="noStrike" dirty="0">
                        <a:solidFill>
                          <a:schemeClr val="bg1"/>
                        </a:solidFill>
                        <a:effectLst/>
                        <a:latin typeface="Calibri" panose="020F0502020204030204" pitchFamily="34" charset="0"/>
                      </a:endParaRPr>
                    </a:p>
                  </a:txBody>
                  <a:tcPr marL="9295" marR="9295" marT="9295" marB="0" anchor="ctr">
                    <a:solidFill>
                      <a:schemeClr val="tx1"/>
                    </a:solidFill>
                  </a:tcPr>
                </a:tc>
                <a:tc>
                  <a:txBody>
                    <a:bodyPr/>
                    <a:lstStyle/>
                    <a:p>
                      <a:pPr algn="ctr" rtl="0" fontAlgn="ctr"/>
                      <a:r>
                        <a:rPr lang="en-US" sz="1600" u="none" strike="noStrike" dirty="0">
                          <a:solidFill>
                            <a:schemeClr val="bg1"/>
                          </a:solidFill>
                          <a:effectLst/>
                        </a:rPr>
                        <a:t>Example</a:t>
                      </a:r>
                      <a:endParaRPr lang="en-US" sz="1600" b="0" i="0" u="none" strike="noStrike" dirty="0">
                        <a:solidFill>
                          <a:schemeClr val="bg1"/>
                        </a:solidFill>
                        <a:effectLst/>
                        <a:latin typeface="Calibri" panose="020F0502020204030204" pitchFamily="34" charset="0"/>
                      </a:endParaRPr>
                    </a:p>
                  </a:txBody>
                  <a:tcPr marL="9295" marR="9295" marT="9295" marB="0" anchor="ctr">
                    <a:solidFill>
                      <a:schemeClr val="tx1"/>
                    </a:solidFill>
                  </a:tcPr>
                </a:tc>
                <a:tc>
                  <a:txBody>
                    <a:bodyPr/>
                    <a:lstStyle/>
                    <a:p>
                      <a:pPr algn="ctr" rtl="0" fontAlgn="ctr"/>
                      <a:r>
                        <a:rPr lang="en-US" sz="1600" u="none" strike="noStrike" dirty="0">
                          <a:solidFill>
                            <a:schemeClr val="bg1"/>
                          </a:solidFill>
                          <a:effectLst/>
                        </a:rPr>
                        <a:t>Result</a:t>
                      </a:r>
                      <a:endParaRPr lang="en-US" sz="1600" b="0" i="0" u="none" strike="noStrike" dirty="0">
                        <a:solidFill>
                          <a:schemeClr val="bg1"/>
                        </a:solidFill>
                        <a:effectLst/>
                        <a:latin typeface="Calibri" panose="020F0502020204030204" pitchFamily="34" charset="0"/>
                      </a:endParaRPr>
                    </a:p>
                  </a:txBody>
                  <a:tcPr marL="9295" marR="9295" marT="9295" marB="0" anchor="ctr">
                    <a:solidFill>
                      <a:schemeClr val="tx1"/>
                    </a:solidFill>
                  </a:tcPr>
                </a:tc>
                <a:extLst>
                  <a:ext uri="{0D108BD9-81ED-4DB2-BD59-A6C34878D82A}">
                    <a16:rowId xmlns:a16="http://schemas.microsoft.com/office/drawing/2014/main" val="1091394878"/>
                  </a:ext>
                </a:extLst>
              </a:tr>
              <a:tr h="195205">
                <a:tc>
                  <a:txBody>
                    <a:bodyPr/>
                    <a:lstStyle/>
                    <a:p>
                      <a:pPr algn="l" rtl="0" fontAlgn="ctr"/>
                      <a:r>
                        <a:rPr lang="en-US" sz="1600" u="none" strike="noStrike" dirty="0">
                          <a:effectLst/>
                        </a:rPr>
                        <a:t>subtractByKey</a:t>
                      </a:r>
                      <a:endParaRPr lang="en-US" sz="1600" b="0" i="0" u="none" strike="noStrike" dirty="0">
                        <a:solidFill>
                          <a:srgbClr val="000000"/>
                        </a:solidFill>
                        <a:effectLst/>
                        <a:latin typeface="Calibri" panose="020F0502020204030204" pitchFamily="34" charset="0"/>
                      </a:endParaRPr>
                    </a:p>
                  </a:txBody>
                  <a:tcPr marL="9295" marR="9295" marT="9295" marB="0" anchor="ctr">
                    <a:solidFill>
                      <a:schemeClr val="bg1">
                        <a:lumMod val="75000"/>
                      </a:schemeClr>
                    </a:solidFill>
                  </a:tcPr>
                </a:tc>
                <a:tc>
                  <a:txBody>
                    <a:bodyPr/>
                    <a:lstStyle/>
                    <a:p>
                      <a:pPr algn="l" rtl="0" fontAlgn="ctr"/>
                      <a:r>
                        <a:rPr lang="en-US" sz="1600" u="none" strike="noStrike" dirty="0">
                          <a:effectLst/>
                        </a:rPr>
                        <a:t>Remove elements with a key present in the other RDD.</a:t>
                      </a:r>
                      <a:endParaRPr lang="en-US" sz="1600" b="0" i="0" u="none" strike="noStrike" dirty="0">
                        <a:solidFill>
                          <a:srgbClr val="000000"/>
                        </a:solidFill>
                        <a:effectLst/>
                        <a:latin typeface="Calibri" panose="020F0502020204030204" pitchFamily="34" charset="0"/>
                      </a:endParaRPr>
                    </a:p>
                  </a:txBody>
                  <a:tcPr marL="9295" marR="9295" marT="9295" marB="0" anchor="ctr">
                    <a:solidFill>
                      <a:schemeClr val="bg1">
                        <a:lumMod val="75000"/>
                      </a:schemeClr>
                    </a:solidFill>
                  </a:tcPr>
                </a:tc>
                <a:tc>
                  <a:txBody>
                    <a:bodyPr/>
                    <a:lstStyle/>
                    <a:p>
                      <a:pPr algn="l" rtl="0" fontAlgn="ctr"/>
                      <a:r>
                        <a:rPr lang="en-US" sz="1600" u="none" strike="noStrike" dirty="0">
                          <a:effectLst/>
                        </a:rPr>
                        <a:t>rdd.subtractByKey (other)</a:t>
                      </a:r>
                      <a:endParaRPr lang="en-US" sz="1600" b="0" i="0" u="none" strike="noStrike" dirty="0">
                        <a:solidFill>
                          <a:srgbClr val="000000"/>
                        </a:solidFill>
                        <a:effectLst/>
                        <a:latin typeface="Calibri" panose="020F0502020204030204" pitchFamily="34" charset="0"/>
                      </a:endParaRPr>
                    </a:p>
                  </a:txBody>
                  <a:tcPr marL="9295" marR="9295" marT="9295" marB="0" anchor="ctr">
                    <a:solidFill>
                      <a:schemeClr val="bg1">
                        <a:lumMod val="75000"/>
                      </a:schemeClr>
                    </a:solidFill>
                  </a:tcPr>
                </a:tc>
                <a:tc>
                  <a:txBody>
                    <a:bodyPr/>
                    <a:lstStyle/>
                    <a:p>
                      <a:pPr algn="ctr" rtl="0" fontAlgn="ctr"/>
                      <a:r>
                        <a:rPr lang="en-US" sz="1600" u="none" strike="noStrike" dirty="0">
                          <a:effectLst/>
                        </a:rPr>
                        <a:t>{(1, 2)}</a:t>
                      </a:r>
                      <a:endParaRPr lang="en-US" sz="1600" b="0" i="0" u="none" strike="noStrike" dirty="0">
                        <a:solidFill>
                          <a:srgbClr val="000000"/>
                        </a:solidFill>
                        <a:effectLst/>
                        <a:latin typeface="Calibri" panose="020F0502020204030204" pitchFamily="34" charset="0"/>
                      </a:endParaRPr>
                    </a:p>
                  </a:txBody>
                  <a:tcPr marL="9295" marR="9295" marT="9295" marB="0" anchor="ctr">
                    <a:solidFill>
                      <a:schemeClr val="bg1">
                        <a:lumMod val="75000"/>
                      </a:schemeClr>
                    </a:solidFill>
                  </a:tcPr>
                </a:tc>
                <a:extLst>
                  <a:ext uri="{0D108BD9-81ED-4DB2-BD59-A6C34878D82A}">
                    <a16:rowId xmlns:a16="http://schemas.microsoft.com/office/drawing/2014/main" val="2377915689"/>
                  </a:ext>
                </a:extLst>
              </a:tr>
              <a:tr h="195205">
                <a:tc>
                  <a:txBody>
                    <a:bodyPr/>
                    <a:lstStyle/>
                    <a:p>
                      <a:pPr algn="l" rtl="0" fontAlgn="ctr"/>
                      <a:r>
                        <a:rPr lang="en-US" sz="1600" u="none" strike="noStrike" dirty="0">
                          <a:effectLst/>
                        </a:rPr>
                        <a:t>join</a:t>
                      </a:r>
                      <a:endParaRPr lang="en-US" sz="1600" b="0" i="0" u="none" strike="noStrike" dirty="0">
                        <a:solidFill>
                          <a:srgbClr val="000000"/>
                        </a:solidFill>
                        <a:effectLst/>
                        <a:latin typeface="Calibri" panose="020F0502020204030204" pitchFamily="34" charset="0"/>
                      </a:endParaRPr>
                    </a:p>
                  </a:txBody>
                  <a:tcPr marL="9295" marR="9295" marT="9295" marB="0" anchor="ctr">
                    <a:solidFill>
                      <a:schemeClr val="bg1">
                        <a:lumMod val="85000"/>
                      </a:schemeClr>
                    </a:solidFill>
                  </a:tcPr>
                </a:tc>
                <a:tc>
                  <a:txBody>
                    <a:bodyPr/>
                    <a:lstStyle/>
                    <a:p>
                      <a:pPr algn="l" rtl="0" fontAlgn="ctr"/>
                      <a:r>
                        <a:rPr lang="en-US" sz="1600" u="none" strike="noStrike" dirty="0">
                          <a:effectLst/>
                        </a:rPr>
                        <a:t>Perform an inner join between two RDDs.</a:t>
                      </a:r>
                      <a:endParaRPr lang="en-US" sz="1600" b="0" i="0" u="none" strike="noStrike" dirty="0">
                        <a:solidFill>
                          <a:srgbClr val="000000"/>
                        </a:solidFill>
                        <a:effectLst/>
                        <a:latin typeface="Calibri" panose="020F0502020204030204" pitchFamily="34" charset="0"/>
                      </a:endParaRPr>
                    </a:p>
                  </a:txBody>
                  <a:tcPr marL="9295" marR="9295" marT="9295" marB="0" anchor="ctr">
                    <a:solidFill>
                      <a:schemeClr val="bg1">
                        <a:lumMod val="85000"/>
                      </a:schemeClr>
                    </a:solidFill>
                  </a:tcPr>
                </a:tc>
                <a:tc>
                  <a:txBody>
                    <a:bodyPr/>
                    <a:lstStyle/>
                    <a:p>
                      <a:pPr algn="l" rtl="0" fontAlgn="ctr"/>
                      <a:r>
                        <a:rPr lang="en-US" sz="1600" u="none" strike="noStrike" dirty="0">
                          <a:effectLst/>
                        </a:rPr>
                        <a:t>rdd.join(other)</a:t>
                      </a:r>
                      <a:endParaRPr lang="en-US" sz="1600" b="0" i="0" u="none" strike="noStrike" dirty="0">
                        <a:solidFill>
                          <a:srgbClr val="000000"/>
                        </a:solidFill>
                        <a:effectLst/>
                        <a:latin typeface="Calibri" panose="020F0502020204030204" pitchFamily="34" charset="0"/>
                      </a:endParaRPr>
                    </a:p>
                  </a:txBody>
                  <a:tcPr marL="9295" marR="9295" marT="9295" marB="0" anchor="ctr">
                    <a:solidFill>
                      <a:schemeClr val="bg1">
                        <a:lumMod val="85000"/>
                      </a:schemeClr>
                    </a:solidFill>
                  </a:tcPr>
                </a:tc>
                <a:tc>
                  <a:txBody>
                    <a:bodyPr/>
                    <a:lstStyle/>
                    <a:p>
                      <a:pPr algn="ctr" rtl="0" fontAlgn="ctr"/>
                      <a:r>
                        <a:rPr lang="en-US" sz="1600" u="none" strike="noStrike" dirty="0">
                          <a:effectLst/>
                        </a:rPr>
                        <a:t>{(3, (4, 9)), (3, (6, 9))}</a:t>
                      </a:r>
                      <a:endParaRPr lang="en-US" sz="1600" b="0" i="0" u="none" strike="noStrike" dirty="0">
                        <a:solidFill>
                          <a:srgbClr val="000000"/>
                        </a:solidFill>
                        <a:effectLst/>
                        <a:latin typeface="Calibri" panose="020F0502020204030204" pitchFamily="34" charset="0"/>
                      </a:endParaRPr>
                    </a:p>
                  </a:txBody>
                  <a:tcPr marL="9295" marR="9295" marT="9295" marB="0" anchor="ctr">
                    <a:solidFill>
                      <a:schemeClr val="bg1">
                        <a:lumMod val="85000"/>
                      </a:schemeClr>
                    </a:solidFill>
                  </a:tcPr>
                </a:tc>
                <a:extLst>
                  <a:ext uri="{0D108BD9-81ED-4DB2-BD59-A6C34878D82A}">
                    <a16:rowId xmlns:a16="http://schemas.microsoft.com/office/drawing/2014/main" val="3911812089"/>
                  </a:ext>
                </a:extLst>
              </a:tr>
              <a:tr h="390410">
                <a:tc>
                  <a:txBody>
                    <a:bodyPr/>
                    <a:lstStyle/>
                    <a:p>
                      <a:pPr algn="l" rtl="0" fontAlgn="ctr"/>
                      <a:r>
                        <a:rPr lang="en-US" sz="1600" u="none" strike="noStrike" dirty="0">
                          <a:effectLst/>
                        </a:rPr>
                        <a:t>rightOuterJoin</a:t>
                      </a:r>
                      <a:endParaRPr lang="en-US" sz="1600" b="0" i="0" u="none" strike="noStrike" dirty="0">
                        <a:solidFill>
                          <a:srgbClr val="000000"/>
                        </a:solidFill>
                        <a:effectLst/>
                        <a:latin typeface="Calibri" panose="020F0502020204030204" pitchFamily="34" charset="0"/>
                      </a:endParaRPr>
                    </a:p>
                  </a:txBody>
                  <a:tcPr marL="9295" marR="9295" marT="9295" marB="0" anchor="ctr">
                    <a:solidFill>
                      <a:schemeClr val="bg1">
                        <a:lumMod val="75000"/>
                      </a:schemeClr>
                    </a:solidFill>
                  </a:tcPr>
                </a:tc>
                <a:tc>
                  <a:txBody>
                    <a:bodyPr/>
                    <a:lstStyle/>
                    <a:p>
                      <a:pPr algn="l" rtl="0" fontAlgn="ctr"/>
                      <a:r>
                        <a:rPr lang="en-US" sz="1600" u="none" strike="noStrike" dirty="0">
                          <a:effectLst/>
                        </a:rPr>
                        <a:t>Perform a join between two RDDs where the key must be present in the first RDD.</a:t>
                      </a:r>
                      <a:endParaRPr lang="en-US" sz="1600" b="0" i="0" u="none" strike="noStrike" dirty="0">
                        <a:solidFill>
                          <a:srgbClr val="000000"/>
                        </a:solidFill>
                        <a:effectLst/>
                        <a:latin typeface="Calibri" panose="020F0502020204030204" pitchFamily="34" charset="0"/>
                      </a:endParaRPr>
                    </a:p>
                  </a:txBody>
                  <a:tcPr marL="9295" marR="9295" marT="9295" marB="0" anchor="ctr">
                    <a:solidFill>
                      <a:schemeClr val="bg1">
                        <a:lumMod val="75000"/>
                      </a:schemeClr>
                    </a:solidFill>
                  </a:tcPr>
                </a:tc>
                <a:tc>
                  <a:txBody>
                    <a:bodyPr/>
                    <a:lstStyle/>
                    <a:p>
                      <a:pPr algn="l" rtl="0" fontAlgn="ctr"/>
                      <a:r>
                        <a:rPr lang="en-US" sz="1600" u="none" strike="noStrike" dirty="0">
                          <a:effectLst/>
                        </a:rPr>
                        <a:t>rdd.rightOuterJoin (other)</a:t>
                      </a:r>
                      <a:endParaRPr lang="en-US" sz="1600" b="0" i="0" u="none" strike="noStrike" dirty="0">
                        <a:solidFill>
                          <a:srgbClr val="000000"/>
                        </a:solidFill>
                        <a:effectLst/>
                        <a:latin typeface="Calibri" panose="020F0502020204030204" pitchFamily="34" charset="0"/>
                      </a:endParaRPr>
                    </a:p>
                  </a:txBody>
                  <a:tcPr marL="9295" marR="9295" marT="9295" marB="0" anchor="ctr">
                    <a:solidFill>
                      <a:schemeClr val="bg1">
                        <a:lumMod val="75000"/>
                      </a:schemeClr>
                    </a:solidFill>
                  </a:tcPr>
                </a:tc>
                <a:tc>
                  <a:txBody>
                    <a:bodyPr/>
                    <a:lstStyle/>
                    <a:p>
                      <a:pPr algn="ctr" rtl="0" fontAlgn="ctr"/>
                      <a:r>
                        <a:rPr lang="en-US" sz="1600" u="none" strike="noStrike" dirty="0">
                          <a:effectLst/>
                        </a:rPr>
                        <a:t>{(3,(4,9)), (3,(6,9))}</a:t>
                      </a:r>
                      <a:endParaRPr lang="en-US" sz="1600" b="0" i="0" u="none" strike="noStrike" dirty="0">
                        <a:solidFill>
                          <a:srgbClr val="000000"/>
                        </a:solidFill>
                        <a:effectLst/>
                        <a:latin typeface="Calibri" panose="020F0502020204030204" pitchFamily="34" charset="0"/>
                      </a:endParaRPr>
                    </a:p>
                  </a:txBody>
                  <a:tcPr marL="9295" marR="9295" marT="9295" marB="0" anchor="ctr">
                    <a:solidFill>
                      <a:schemeClr val="bg1">
                        <a:lumMod val="75000"/>
                      </a:schemeClr>
                    </a:solidFill>
                  </a:tcPr>
                </a:tc>
                <a:extLst>
                  <a:ext uri="{0D108BD9-81ED-4DB2-BD59-A6C34878D82A}">
                    <a16:rowId xmlns:a16="http://schemas.microsoft.com/office/drawing/2014/main" val="878988072"/>
                  </a:ext>
                </a:extLst>
              </a:tr>
              <a:tr h="390410">
                <a:tc>
                  <a:txBody>
                    <a:bodyPr/>
                    <a:lstStyle/>
                    <a:p>
                      <a:pPr algn="l" rtl="0" fontAlgn="ctr"/>
                      <a:r>
                        <a:rPr lang="en-US" sz="1600" u="none" strike="noStrike" dirty="0">
                          <a:effectLst/>
                        </a:rPr>
                        <a:t>leftOuterJoin</a:t>
                      </a:r>
                      <a:endParaRPr lang="en-US" sz="1600" b="0" i="0" u="none" strike="noStrike" dirty="0">
                        <a:solidFill>
                          <a:srgbClr val="000000"/>
                        </a:solidFill>
                        <a:effectLst/>
                        <a:latin typeface="Calibri" panose="020F0502020204030204" pitchFamily="34" charset="0"/>
                      </a:endParaRPr>
                    </a:p>
                  </a:txBody>
                  <a:tcPr marL="9295" marR="9295" marT="9295" marB="0" anchor="ctr">
                    <a:solidFill>
                      <a:schemeClr val="bg1">
                        <a:lumMod val="85000"/>
                      </a:schemeClr>
                    </a:solidFill>
                  </a:tcPr>
                </a:tc>
                <a:tc>
                  <a:txBody>
                    <a:bodyPr/>
                    <a:lstStyle/>
                    <a:p>
                      <a:pPr algn="l" rtl="0" fontAlgn="ctr"/>
                      <a:r>
                        <a:rPr lang="en-US" sz="1600" u="none" strike="noStrike" dirty="0">
                          <a:effectLst/>
                        </a:rPr>
                        <a:t>Perform a join between two RDDs where the key must be present in the other RDD.</a:t>
                      </a:r>
                      <a:endParaRPr lang="en-US" sz="1600" b="0" i="0" u="none" strike="noStrike" dirty="0">
                        <a:solidFill>
                          <a:srgbClr val="000000"/>
                        </a:solidFill>
                        <a:effectLst/>
                        <a:latin typeface="Calibri" panose="020F0502020204030204" pitchFamily="34" charset="0"/>
                      </a:endParaRPr>
                    </a:p>
                  </a:txBody>
                  <a:tcPr marL="9295" marR="9295" marT="9295" marB="0" anchor="ctr">
                    <a:solidFill>
                      <a:schemeClr val="bg1">
                        <a:lumMod val="85000"/>
                      </a:schemeClr>
                    </a:solidFill>
                  </a:tcPr>
                </a:tc>
                <a:tc>
                  <a:txBody>
                    <a:bodyPr/>
                    <a:lstStyle/>
                    <a:p>
                      <a:pPr algn="l" rtl="0" fontAlgn="ctr"/>
                      <a:r>
                        <a:rPr lang="en-US" sz="1600" u="none" strike="noStrike" dirty="0">
                          <a:effectLst/>
                        </a:rPr>
                        <a:t>rdd.leftOuterJoin (other)</a:t>
                      </a:r>
                      <a:endParaRPr lang="en-US" sz="1600" b="0" i="0" u="none" strike="noStrike" dirty="0">
                        <a:solidFill>
                          <a:srgbClr val="000000"/>
                        </a:solidFill>
                        <a:effectLst/>
                        <a:latin typeface="Calibri" panose="020F0502020204030204" pitchFamily="34" charset="0"/>
                      </a:endParaRPr>
                    </a:p>
                  </a:txBody>
                  <a:tcPr marL="9295" marR="9295" marT="9295" marB="0" anchor="ctr">
                    <a:solidFill>
                      <a:schemeClr val="bg1">
                        <a:lumMod val="85000"/>
                      </a:schemeClr>
                    </a:solidFill>
                  </a:tcPr>
                </a:tc>
                <a:tc>
                  <a:txBody>
                    <a:bodyPr/>
                    <a:lstStyle/>
                    <a:p>
                      <a:pPr algn="ctr" rtl="0" fontAlgn="ctr"/>
                      <a:r>
                        <a:rPr lang="en-US" sz="1600" u="none" strike="noStrike" dirty="0">
                          <a:effectLst/>
                        </a:rPr>
                        <a:t>{(1,(2,None)), (3,(4,9)), (3,(6,9))}</a:t>
                      </a:r>
                      <a:endParaRPr lang="en-US" sz="1600" b="0" i="0" u="none" strike="noStrike" dirty="0">
                        <a:solidFill>
                          <a:srgbClr val="000000"/>
                        </a:solidFill>
                        <a:effectLst/>
                        <a:latin typeface="Calibri" panose="020F0502020204030204" pitchFamily="34" charset="0"/>
                      </a:endParaRPr>
                    </a:p>
                  </a:txBody>
                  <a:tcPr marL="9295" marR="9295" marT="9295" marB="0" anchor="ctr">
                    <a:solidFill>
                      <a:schemeClr val="bg1">
                        <a:lumMod val="85000"/>
                      </a:schemeClr>
                    </a:solidFill>
                  </a:tcPr>
                </a:tc>
                <a:extLst>
                  <a:ext uri="{0D108BD9-81ED-4DB2-BD59-A6C34878D82A}">
                    <a16:rowId xmlns:a16="http://schemas.microsoft.com/office/drawing/2014/main" val="2073259786"/>
                  </a:ext>
                </a:extLst>
              </a:tr>
              <a:tr h="195205">
                <a:tc>
                  <a:txBody>
                    <a:bodyPr/>
                    <a:lstStyle/>
                    <a:p>
                      <a:pPr algn="l" rtl="0" fontAlgn="ctr"/>
                      <a:r>
                        <a:rPr lang="en-US" sz="1600" u="none" strike="noStrike" dirty="0">
                          <a:effectLst/>
                        </a:rPr>
                        <a:t>cogroup</a:t>
                      </a:r>
                      <a:endParaRPr lang="en-US" sz="1600" b="0" i="0" u="none" strike="noStrike" dirty="0">
                        <a:solidFill>
                          <a:srgbClr val="000000"/>
                        </a:solidFill>
                        <a:effectLst/>
                        <a:latin typeface="Calibri" panose="020F0502020204030204" pitchFamily="34" charset="0"/>
                      </a:endParaRPr>
                    </a:p>
                  </a:txBody>
                  <a:tcPr marL="9295" marR="9295" marT="9295" marB="0" anchor="ctr">
                    <a:solidFill>
                      <a:schemeClr val="bg1">
                        <a:lumMod val="75000"/>
                      </a:schemeClr>
                    </a:solidFill>
                  </a:tcPr>
                </a:tc>
                <a:tc>
                  <a:txBody>
                    <a:bodyPr/>
                    <a:lstStyle/>
                    <a:p>
                      <a:pPr algn="l" rtl="0" fontAlgn="ctr"/>
                      <a:r>
                        <a:rPr lang="en-US" sz="1600" u="none" strike="noStrike" dirty="0">
                          <a:effectLst/>
                        </a:rPr>
                        <a:t>Group data from both RDDs sharing the same key.</a:t>
                      </a:r>
                      <a:endParaRPr lang="en-US" sz="1600" b="0" i="0" u="none" strike="noStrike" dirty="0">
                        <a:solidFill>
                          <a:srgbClr val="000000"/>
                        </a:solidFill>
                        <a:effectLst/>
                        <a:latin typeface="Calibri" panose="020F0502020204030204" pitchFamily="34" charset="0"/>
                      </a:endParaRPr>
                    </a:p>
                  </a:txBody>
                  <a:tcPr marL="9295" marR="9295" marT="9295" marB="0" anchor="ctr">
                    <a:solidFill>
                      <a:schemeClr val="bg1">
                        <a:lumMod val="75000"/>
                      </a:schemeClr>
                    </a:solidFill>
                  </a:tcPr>
                </a:tc>
                <a:tc>
                  <a:txBody>
                    <a:bodyPr/>
                    <a:lstStyle/>
                    <a:p>
                      <a:pPr algn="l" rtl="0" fontAlgn="ctr"/>
                      <a:r>
                        <a:rPr lang="en-US" sz="1600" u="none" strike="noStrike" dirty="0">
                          <a:effectLst/>
                        </a:rPr>
                        <a:t>rdd.cogroup(other)</a:t>
                      </a:r>
                      <a:endParaRPr lang="en-US" sz="1600" b="0" i="0" u="none" strike="noStrike" dirty="0">
                        <a:solidFill>
                          <a:srgbClr val="000000"/>
                        </a:solidFill>
                        <a:effectLst/>
                        <a:latin typeface="Calibri" panose="020F0502020204030204" pitchFamily="34" charset="0"/>
                      </a:endParaRPr>
                    </a:p>
                  </a:txBody>
                  <a:tcPr marL="9295" marR="9295" marT="9295" marB="0" anchor="ctr">
                    <a:solidFill>
                      <a:schemeClr val="bg1">
                        <a:lumMod val="75000"/>
                      </a:schemeClr>
                    </a:solidFill>
                  </a:tcPr>
                </a:tc>
                <a:tc>
                  <a:txBody>
                    <a:bodyPr/>
                    <a:lstStyle/>
                    <a:p>
                      <a:pPr algn="ctr" rtl="0" fontAlgn="ctr"/>
                      <a:r>
                        <a:rPr lang="en-US" sz="1600" u="none" strike="noStrike" dirty="0">
                          <a:effectLst/>
                        </a:rPr>
                        <a:t>{(1,([2],[])), (3,([4, 6],[9]))}</a:t>
                      </a:r>
                      <a:endParaRPr lang="en-US" sz="1600" b="0" i="0" u="none" strike="noStrike" dirty="0">
                        <a:solidFill>
                          <a:srgbClr val="000000"/>
                        </a:solidFill>
                        <a:effectLst/>
                        <a:latin typeface="Calibri" panose="020F0502020204030204" pitchFamily="34" charset="0"/>
                      </a:endParaRPr>
                    </a:p>
                  </a:txBody>
                  <a:tcPr marL="9295" marR="9295" marT="9295" marB="0" anchor="ctr">
                    <a:solidFill>
                      <a:schemeClr val="bg1">
                        <a:lumMod val="75000"/>
                      </a:schemeClr>
                    </a:solidFill>
                  </a:tcPr>
                </a:tc>
                <a:extLst>
                  <a:ext uri="{0D108BD9-81ED-4DB2-BD59-A6C34878D82A}">
                    <a16:rowId xmlns:a16="http://schemas.microsoft.com/office/drawing/2014/main" val="1618230255"/>
                  </a:ext>
                </a:extLst>
              </a:tr>
            </a:tbl>
          </a:graphicData>
        </a:graphic>
      </p:graphicFrame>
    </p:spTree>
    <p:extLst>
      <p:ext uri="{BB962C8B-B14F-4D97-AF65-F5344CB8AC3E}">
        <p14:creationId xmlns:p14="http://schemas.microsoft.com/office/powerpoint/2010/main" val="323861183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a:extLst>
              <a:ext uri="{FF2B5EF4-FFF2-40B4-BE49-F238E27FC236}">
                <a16:creationId xmlns:a16="http://schemas.microsoft.com/office/drawing/2014/main" id="{3861FD50-9F98-4F4B-B5FE-0EDB607B1F62}"/>
              </a:ext>
            </a:extLst>
          </p:cNvPr>
          <p:cNvSpPr>
            <a:spLocks noGrp="1"/>
          </p:cNvSpPr>
          <p:nvPr>
            <p:ph type="title"/>
          </p:nvPr>
        </p:nvSpPr>
        <p:spPr/>
        <p:txBody>
          <a:bodyPr/>
          <a:lstStyle/>
          <a:p>
            <a:r>
              <a:rPr lang="en-US" altLang="en-US" dirty="0"/>
              <a:t>Creating Pair (Key/Value) RDDs</a:t>
            </a:r>
            <a:br>
              <a:rPr lang="en-US" altLang="en-US" dirty="0"/>
            </a:br>
            <a:endParaRPr lang="en-US" altLang="en-US" dirty="0"/>
          </a:p>
        </p:txBody>
      </p:sp>
      <p:sp>
        <p:nvSpPr>
          <p:cNvPr id="3" name="Content Placeholder 2">
            <a:extLst>
              <a:ext uri="{FF2B5EF4-FFF2-40B4-BE49-F238E27FC236}">
                <a16:creationId xmlns:a16="http://schemas.microsoft.com/office/drawing/2014/main" id="{80AEBBA8-B710-4070-A0FD-79D0938E1560}"/>
              </a:ext>
            </a:extLst>
          </p:cNvPr>
          <p:cNvSpPr>
            <a:spLocks noGrp="1"/>
          </p:cNvSpPr>
          <p:nvPr>
            <p:ph idx="1"/>
          </p:nvPr>
        </p:nvSpPr>
        <p:spPr/>
        <p:txBody>
          <a:bodyPr>
            <a:normAutofit fontScale="85000" lnSpcReduction="10000"/>
          </a:bodyPr>
          <a:lstStyle/>
          <a:p>
            <a:r>
              <a:rPr lang="en-US" altLang="en-US" dirty="0"/>
              <a:t>Done by running a map() function that returns key/value pairs</a:t>
            </a:r>
          </a:p>
          <a:p>
            <a:pPr lvl="1"/>
            <a:r>
              <a:rPr lang="en-US" altLang="en-US" dirty="0"/>
              <a:t>Example: </a:t>
            </a:r>
          </a:p>
          <a:p>
            <a:pPr marL="0" indent="0">
              <a:buNone/>
            </a:pPr>
            <a:r>
              <a:rPr lang="en-US" altLang="en-US" dirty="0">
                <a:solidFill>
                  <a:srgbClr val="0070C0"/>
                </a:solidFill>
              </a:rPr>
              <a:t>		pairs = lines.map(lambda x: x.split(" "))</a:t>
            </a:r>
          </a:p>
          <a:p>
            <a:endParaRPr lang="en-US" altLang="en-US" dirty="0"/>
          </a:p>
          <a:p>
            <a:r>
              <a:rPr lang="en-US" altLang="en-US" b="1" u="sng" dirty="0">
                <a:solidFill>
                  <a:schemeClr val="accent3">
                    <a:lumMod val="75000"/>
                  </a:schemeClr>
                </a:solidFill>
              </a:rPr>
              <a:t>Hint:</a:t>
            </a:r>
            <a:r>
              <a:rPr lang="en-US" altLang="en-US" dirty="0">
                <a:solidFill>
                  <a:schemeClr val="accent3">
                    <a:lumMod val="75000"/>
                  </a:schemeClr>
                </a:solidFill>
              </a:rPr>
              <a:t> When creating a pair RDD from an in-memory collection in Python, we only need to call SparkContext.parallelize() on a collection of pairs</a:t>
            </a:r>
          </a:p>
          <a:p>
            <a:endParaRPr lang="en-US" altLang="en-US" dirty="0"/>
          </a:p>
          <a:p>
            <a:endParaRPr lang="en-US" altLang="en-US" dirty="0"/>
          </a:p>
        </p:txBody>
      </p:sp>
    </p:spTree>
    <p:extLst>
      <p:ext uri="{BB962C8B-B14F-4D97-AF65-F5344CB8AC3E}">
        <p14:creationId xmlns:p14="http://schemas.microsoft.com/office/powerpoint/2010/main" val="237659772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a:extLst>
              <a:ext uri="{FF2B5EF4-FFF2-40B4-BE49-F238E27FC236}">
                <a16:creationId xmlns:a16="http://schemas.microsoft.com/office/drawing/2014/main" id="{01660116-B80B-439C-8BE4-2998886081E6}"/>
              </a:ext>
            </a:extLst>
          </p:cNvPr>
          <p:cNvSpPr>
            <a:spLocks noGrp="1"/>
          </p:cNvSpPr>
          <p:nvPr>
            <p:ph type="title"/>
          </p:nvPr>
        </p:nvSpPr>
        <p:spPr/>
        <p:txBody>
          <a:bodyPr/>
          <a:lstStyle/>
          <a:p>
            <a:pPr eaLnBrk="1" hangingPunct="1"/>
            <a:r>
              <a:rPr lang="en-US" altLang="en-US" dirty="0"/>
              <a:t>Filter on Value</a:t>
            </a:r>
          </a:p>
        </p:txBody>
      </p:sp>
      <p:pic>
        <p:nvPicPr>
          <p:cNvPr id="27651" name="Content Placeholder 3">
            <a:extLst>
              <a:ext uri="{FF2B5EF4-FFF2-40B4-BE49-F238E27FC236}">
                <a16:creationId xmlns:a16="http://schemas.microsoft.com/office/drawing/2014/main" id="{FC82D1B5-DD94-4508-817E-EB4F23AB987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19237" y="2561183"/>
            <a:ext cx="6105525" cy="2432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52" name="TextBox 6">
            <a:extLst>
              <a:ext uri="{FF2B5EF4-FFF2-40B4-BE49-F238E27FC236}">
                <a16:creationId xmlns:a16="http://schemas.microsoft.com/office/drawing/2014/main" id="{B88CF052-FFD8-4BBA-8D4F-0F19125BB71C}"/>
              </a:ext>
            </a:extLst>
          </p:cNvPr>
          <p:cNvSpPr txBox="1">
            <a:spLocks noChangeArrowheads="1"/>
          </p:cNvSpPr>
          <p:nvPr/>
        </p:nvSpPr>
        <p:spPr bwMode="auto">
          <a:xfrm>
            <a:off x="650875" y="5132568"/>
            <a:ext cx="8035925"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eaLnBrk="1" hangingPunct="1">
              <a:spcBef>
                <a:spcPct val="0"/>
              </a:spcBef>
              <a:buFontTx/>
              <a:buNone/>
            </a:pPr>
            <a:r>
              <a:rPr lang="en-US" altLang="en-US" sz="2400" b="1" dirty="0"/>
              <a:t>Example:</a:t>
            </a:r>
          </a:p>
          <a:p>
            <a:pPr eaLnBrk="1" hangingPunct="1">
              <a:spcBef>
                <a:spcPct val="0"/>
              </a:spcBef>
              <a:buFontTx/>
              <a:buNone/>
            </a:pPr>
            <a:r>
              <a:rPr lang="en-US" altLang="en-US" sz="2400" i="1" dirty="0">
                <a:solidFill>
                  <a:srgbClr val="0070C0"/>
                </a:solidFill>
              </a:rPr>
              <a:t>	result = pairs.filter(lambda _, value: </a:t>
            </a:r>
            <a:r>
              <a:rPr lang="en-US" altLang="en-US" sz="2400" i="1" dirty="0" err="1">
                <a:solidFill>
                  <a:srgbClr val="0070C0"/>
                </a:solidFill>
              </a:rPr>
              <a:t>len</a:t>
            </a:r>
            <a:r>
              <a:rPr lang="en-US" altLang="en-US" sz="2400" i="1" dirty="0">
                <a:solidFill>
                  <a:srgbClr val="0070C0"/>
                </a:solidFill>
              </a:rPr>
              <a:t>(value) &lt; 20)</a:t>
            </a:r>
          </a:p>
          <a:p>
            <a:pPr eaLnBrk="1" hangingPunct="1">
              <a:spcBef>
                <a:spcPct val="0"/>
              </a:spcBef>
              <a:buFontTx/>
              <a:buNone/>
            </a:pPr>
            <a:r>
              <a:rPr lang="en-US" altLang="en-US" sz="1800" i="1" dirty="0">
                <a:solidFill>
                  <a:srgbClr val="00B050"/>
                </a:solidFill>
              </a:rPr>
              <a:t>	{Remove the key/value pairs where length of string is longer than or equal 20}</a:t>
            </a:r>
          </a:p>
        </p:txBody>
      </p:sp>
    </p:spTree>
    <p:extLst>
      <p:ext uri="{BB962C8B-B14F-4D97-AF65-F5344CB8AC3E}">
        <p14:creationId xmlns:p14="http://schemas.microsoft.com/office/powerpoint/2010/main" val="73973320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15A76-0CF8-404D-B03A-E3BAE6B6E119}"/>
              </a:ext>
            </a:extLst>
          </p:cNvPr>
          <p:cNvSpPr>
            <a:spLocks noGrp="1"/>
          </p:cNvSpPr>
          <p:nvPr>
            <p:ph type="title"/>
          </p:nvPr>
        </p:nvSpPr>
        <p:spPr/>
        <p:txBody>
          <a:bodyPr/>
          <a:lstStyle/>
          <a:p>
            <a:r>
              <a:rPr lang="en-US" dirty="0"/>
              <a:t>RDDs Join Example </a:t>
            </a:r>
          </a:p>
        </p:txBody>
      </p:sp>
      <p:sp>
        <p:nvSpPr>
          <p:cNvPr id="3" name="Content Placeholder 2">
            <a:extLst>
              <a:ext uri="{FF2B5EF4-FFF2-40B4-BE49-F238E27FC236}">
                <a16:creationId xmlns:a16="http://schemas.microsoft.com/office/drawing/2014/main" id="{6796B820-C14D-4A3E-BBC1-F7DF49B89BE8}"/>
              </a:ext>
            </a:extLst>
          </p:cNvPr>
          <p:cNvSpPr>
            <a:spLocks noGrp="1"/>
          </p:cNvSpPr>
          <p:nvPr>
            <p:ph idx="1"/>
          </p:nvPr>
        </p:nvSpPr>
        <p:spPr/>
        <p:txBody>
          <a:bodyPr>
            <a:normAutofit fontScale="62500" lnSpcReduction="20000"/>
          </a:bodyPr>
          <a:lstStyle/>
          <a:p>
            <a:r>
              <a:rPr lang="en-US" dirty="0">
                <a:solidFill>
                  <a:srgbClr val="00B050"/>
                </a:solidFill>
              </a:rPr>
              <a:t>//Data Example – Scala code shown</a:t>
            </a:r>
          </a:p>
          <a:p>
            <a:r>
              <a:rPr lang="en-US" dirty="0"/>
              <a:t>rdd1 = </a:t>
            </a:r>
            <a:r>
              <a:rPr lang="en-US" dirty="0" err="1"/>
              <a:t>sc.parallelize</a:t>
            </a:r>
            <a:r>
              <a:rPr lang="en-US" dirty="0"/>
              <a:t>([("math",    55), ("math",    56), ("English", 57), ("English", 58), ("science", 59), ("science", 54)])</a:t>
            </a:r>
          </a:p>
          <a:p>
            <a:r>
              <a:rPr lang="en-US" dirty="0"/>
              <a:t>rdd2 = sc.parallelize(Seq( ("math",    60), ("math",    65), ("science", 61), ("science", 62), ("history", 63), ("history", 64)))</a:t>
            </a:r>
          </a:p>
          <a:p>
            <a:r>
              <a:rPr lang="en-US" dirty="0">
                <a:solidFill>
                  <a:srgbClr val="00B050"/>
                </a:solidFill>
              </a:rPr>
              <a:t>//join() Example</a:t>
            </a:r>
          </a:p>
          <a:p>
            <a:r>
              <a:rPr lang="en-US" dirty="0"/>
              <a:t>joined = rdd1.join(rdd2)</a:t>
            </a:r>
          </a:p>
          <a:p>
            <a:r>
              <a:rPr lang="en-US" dirty="0"/>
              <a:t>joined.collect()</a:t>
            </a:r>
          </a:p>
          <a:p>
            <a:r>
              <a:rPr lang="en-US" dirty="0"/>
              <a:t>Result:</a:t>
            </a:r>
          </a:p>
          <a:p>
            <a:pPr lvl="1"/>
            <a:r>
              <a:rPr lang="en-US" dirty="0"/>
              <a:t>Array[(String, (Int, Int))] = Array((math,(55,60)), (math,(55,65)), (math,(56,60)), (math,(56,65)), (science,(59,61)), (science,(59,62)), (science,(54,61)), (science,(54,62)))</a:t>
            </a:r>
          </a:p>
          <a:p>
            <a:endParaRPr lang="en-US" dirty="0"/>
          </a:p>
          <a:p>
            <a:endParaRPr lang="en-US" dirty="0"/>
          </a:p>
        </p:txBody>
      </p:sp>
      <p:sp>
        <p:nvSpPr>
          <p:cNvPr id="4" name="Rectangle 3">
            <a:extLst>
              <a:ext uri="{FF2B5EF4-FFF2-40B4-BE49-F238E27FC236}">
                <a16:creationId xmlns:a16="http://schemas.microsoft.com/office/drawing/2014/main" id="{A2CA7F38-B68F-4FD9-85CA-B7299D3DAD2A}"/>
              </a:ext>
            </a:extLst>
          </p:cNvPr>
          <p:cNvSpPr/>
          <p:nvPr/>
        </p:nvSpPr>
        <p:spPr>
          <a:xfrm>
            <a:off x="457199" y="5806914"/>
            <a:ext cx="8573589" cy="769441"/>
          </a:xfrm>
          <a:prstGeom prst="rect">
            <a:avLst/>
          </a:prstGeom>
        </p:spPr>
        <p:txBody>
          <a:bodyPr wrap="square">
            <a:spAutoFit/>
          </a:bodyPr>
          <a:lstStyle/>
          <a:p>
            <a:r>
              <a:rPr lang="en-US" altLang="en-US" sz="1100" i="1" dirty="0">
                <a:solidFill>
                  <a:srgbClr val="00B050"/>
                </a:solidFill>
                <a:latin typeface="Garamond" panose="02020404030301010803" pitchFamily="18" charset="0"/>
              </a:rPr>
              <a:t>Another simple example, consider an application that keeps a large table of user information in memory—say, an RDD of (UserID, UserInfo) pairs, where UserInfo contains a list of topics the user is subscribed to. The application periodically combines this table with a smaller file representing events that happened in the past five minutes—say, a table of (UserID, LinkInfo)pairs for users who have clicked a link on a website in those five minutes. For example, we may wish to count how many users visited a link that was not to one of their subscribed topics. We can perform this combination with Spark’s join() operation, which can be used to group the UserInfo and LinkInfo pairs for each UserID by key</a:t>
            </a:r>
          </a:p>
        </p:txBody>
      </p:sp>
    </p:spTree>
    <p:extLst>
      <p:ext uri="{BB962C8B-B14F-4D97-AF65-F5344CB8AC3E}">
        <p14:creationId xmlns:p14="http://schemas.microsoft.com/office/powerpoint/2010/main" val="372069774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EACDB-63D8-400D-9400-6CE8C08DEEDC}"/>
              </a:ext>
            </a:extLst>
          </p:cNvPr>
          <p:cNvSpPr>
            <a:spLocks noGrp="1"/>
          </p:cNvSpPr>
          <p:nvPr>
            <p:ph type="title"/>
          </p:nvPr>
        </p:nvSpPr>
        <p:spPr>
          <a:xfrm>
            <a:off x="631767" y="3278621"/>
            <a:ext cx="8229600" cy="1143000"/>
          </a:xfrm>
        </p:spPr>
        <p:txBody>
          <a:bodyPr/>
          <a:lstStyle/>
          <a:p>
            <a:r>
              <a:rPr lang="en-US" dirty="0"/>
              <a:t>RDD Actions</a:t>
            </a:r>
          </a:p>
        </p:txBody>
      </p:sp>
    </p:spTree>
    <p:extLst>
      <p:ext uri="{BB962C8B-B14F-4D97-AF65-F5344CB8AC3E}">
        <p14:creationId xmlns:p14="http://schemas.microsoft.com/office/powerpoint/2010/main" val="213695267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a:extLst>
              <a:ext uri="{FF2B5EF4-FFF2-40B4-BE49-F238E27FC236}">
                <a16:creationId xmlns:a16="http://schemas.microsoft.com/office/drawing/2014/main" id="{7C9CE146-57E6-4734-8D80-DFDF15A4F4B1}"/>
              </a:ext>
            </a:extLst>
          </p:cNvPr>
          <p:cNvSpPr>
            <a:spLocks noGrp="1"/>
          </p:cNvSpPr>
          <p:nvPr>
            <p:ph type="title"/>
          </p:nvPr>
        </p:nvSpPr>
        <p:spPr/>
        <p:txBody>
          <a:bodyPr/>
          <a:lstStyle/>
          <a:p>
            <a:br>
              <a:rPr lang="en-US" altLang="en-US" dirty="0"/>
            </a:br>
            <a:r>
              <a:rPr lang="en-US" altLang="en-US" dirty="0"/>
              <a:t>Sorting Data</a:t>
            </a:r>
            <a:br>
              <a:rPr lang="en-US" altLang="en-US" dirty="0"/>
            </a:br>
            <a:endParaRPr lang="en-US" altLang="en-US" dirty="0"/>
          </a:p>
        </p:txBody>
      </p:sp>
      <p:sp>
        <p:nvSpPr>
          <p:cNvPr id="3" name="Content Placeholder 2">
            <a:extLst>
              <a:ext uri="{FF2B5EF4-FFF2-40B4-BE49-F238E27FC236}">
                <a16:creationId xmlns:a16="http://schemas.microsoft.com/office/drawing/2014/main" id="{019F5F89-A541-4C84-ACCB-8E4DC773AFAE}"/>
              </a:ext>
            </a:extLst>
          </p:cNvPr>
          <p:cNvSpPr>
            <a:spLocks noGrp="1"/>
          </p:cNvSpPr>
          <p:nvPr>
            <p:ph idx="1"/>
          </p:nvPr>
        </p:nvSpPr>
        <p:spPr/>
        <p:txBody>
          <a:bodyPr>
            <a:normAutofit/>
          </a:bodyPr>
          <a:lstStyle/>
          <a:p>
            <a:r>
              <a:rPr lang="en-US" altLang="en-US" dirty="0"/>
              <a:t>Custom sort order :</a:t>
            </a:r>
          </a:p>
          <a:p>
            <a:pPr lvl="1"/>
            <a:r>
              <a:rPr lang="en-US" altLang="en-US" dirty="0"/>
              <a:t>Example:</a:t>
            </a:r>
          </a:p>
          <a:p>
            <a:pPr marL="914400" lvl="2" indent="0">
              <a:buNone/>
            </a:pPr>
            <a:r>
              <a:rPr lang="en-US" altLang="en-US" dirty="0">
                <a:solidFill>
                  <a:srgbClr val="0070C0"/>
                </a:solidFill>
              </a:rPr>
              <a:t>rdd.sortByKey (ascending=True, numPartitions=None, keyfunc = lambda x: str(x))</a:t>
            </a:r>
          </a:p>
          <a:p>
            <a:endParaRPr lang="en-US" altLang="en-US" dirty="0"/>
          </a:p>
          <a:p>
            <a:endParaRPr lang="en-US" altLang="en-US" dirty="0"/>
          </a:p>
        </p:txBody>
      </p:sp>
    </p:spTree>
    <p:extLst>
      <p:ext uri="{BB962C8B-B14F-4D97-AF65-F5344CB8AC3E}">
        <p14:creationId xmlns:p14="http://schemas.microsoft.com/office/powerpoint/2010/main" val="234953521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FC54C-22E1-4513-923F-2C44A0FB64AB}"/>
              </a:ext>
            </a:extLst>
          </p:cNvPr>
          <p:cNvSpPr>
            <a:spLocks noGrp="1"/>
          </p:cNvSpPr>
          <p:nvPr>
            <p:ph type="title"/>
          </p:nvPr>
        </p:nvSpPr>
        <p:spPr>
          <a:xfrm>
            <a:off x="457200" y="845365"/>
            <a:ext cx="8229600" cy="1143000"/>
          </a:xfrm>
        </p:spPr>
        <p:txBody>
          <a:bodyPr/>
          <a:lstStyle/>
          <a:p>
            <a:r>
              <a:rPr lang="en-US" dirty="0"/>
              <a:t>RDDs Actions</a:t>
            </a:r>
          </a:p>
        </p:txBody>
      </p:sp>
      <p:sp>
        <p:nvSpPr>
          <p:cNvPr id="3" name="Content Placeholder 2">
            <a:extLst>
              <a:ext uri="{FF2B5EF4-FFF2-40B4-BE49-F238E27FC236}">
                <a16:creationId xmlns:a16="http://schemas.microsoft.com/office/drawing/2014/main" id="{6C5E49E9-690F-4F26-96BD-FE58A26063D2}"/>
              </a:ext>
            </a:extLst>
          </p:cNvPr>
          <p:cNvSpPr>
            <a:spLocks noGrp="1"/>
          </p:cNvSpPr>
          <p:nvPr>
            <p:ph idx="1"/>
          </p:nvPr>
        </p:nvSpPr>
        <p:spPr>
          <a:xfrm>
            <a:off x="457200" y="1877923"/>
            <a:ext cx="8229600" cy="3673475"/>
          </a:xfrm>
        </p:spPr>
        <p:txBody>
          <a:bodyPr/>
          <a:lstStyle/>
          <a:p>
            <a:r>
              <a:rPr lang="en-US" altLang="zh-TW" sz="2800" dirty="0"/>
              <a:t>Basic actions on an RDD containing {1,2,3,3}</a:t>
            </a:r>
            <a:endParaRPr lang="en-US" sz="2800" dirty="0"/>
          </a:p>
        </p:txBody>
      </p:sp>
      <p:graphicFrame>
        <p:nvGraphicFramePr>
          <p:cNvPr id="4" name="Table 3">
            <a:extLst>
              <a:ext uri="{FF2B5EF4-FFF2-40B4-BE49-F238E27FC236}">
                <a16:creationId xmlns:a16="http://schemas.microsoft.com/office/drawing/2014/main" id="{3085381B-9A9B-4274-B6F6-3D579F0E217F}"/>
              </a:ext>
            </a:extLst>
          </p:cNvPr>
          <p:cNvGraphicFramePr>
            <a:graphicFrameLocks noGrp="1"/>
          </p:cNvGraphicFramePr>
          <p:nvPr>
            <p:extLst>
              <p:ext uri="{D42A27DB-BD31-4B8C-83A1-F6EECF244321}">
                <p14:modId xmlns:p14="http://schemas.microsoft.com/office/powerpoint/2010/main" val="2472852476"/>
              </p:ext>
            </p:extLst>
          </p:nvPr>
        </p:nvGraphicFramePr>
        <p:xfrm>
          <a:off x="383182" y="2336523"/>
          <a:ext cx="8482149" cy="4208407"/>
        </p:xfrm>
        <a:graphic>
          <a:graphicData uri="http://schemas.openxmlformats.org/drawingml/2006/table">
            <a:tbl>
              <a:tblPr/>
              <a:tblGrid>
                <a:gridCol w="2778029">
                  <a:extLst>
                    <a:ext uri="{9D8B030D-6E8A-4147-A177-3AD203B41FA5}">
                      <a16:colId xmlns:a16="http://schemas.microsoft.com/office/drawing/2014/main" val="20000"/>
                    </a:ext>
                  </a:extLst>
                </a:gridCol>
                <a:gridCol w="4380417">
                  <a:extLst>
                    <a:ext uri="{9D8B030D-6E8A-4147-A177-3AD203B41FA5}">
                      <a16:colId xmlns:a16="http://schemas.microsoft.com/office/drawing/2014/main" val="20001"/>
                    </a:ext>
                  </a:extLst>
                </a:gridCol>
                <a:gridCol w="1323703">
                  <a:extLst>
                    <a:ext uri="{9D8B030D-6E8A-4147-A177-3AD203B41FA5}">
                      <a16:colId xmlns:a16="http://schemas.microsoft.com/office/drawing/2014/main" val="20002"/>
                    </a:ext>
                  </a:extLst>
                </a:gridCol>
              </a:tblGrid>
              <a:tr h="365789">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1" i="0" u="none" strike="noStrike" cap="none" normalizeH="0" baseline="0" dirty="0">
                          <a:ln>
                            <a:noFill/>
                          </a:ln>
                          <a:solidFill>
                            <a:srgbClr val="FFFFFF"/>
                          </a:solidFill>
                          <a:effectLst/>
                          <a:latin typeface="Calibri" charset="0"/>
                          <a:ea typeface="新細明體" charset="-120"/>
                          <a:cs typeface="新細明體" charset="-120"/>
                        </a:rPr>
                        <a:t>Function Name</a:t>
                      </a:r>
                      <a:endParaRPr kumimoji="0" lang="zh-TW" altLang="en-US" sz="1800" b="1" i="0" u="none" strike="noStrike" cap="none" normalizeH="0" baseline="0" dirty="0">
                        <a:ln>
                          <a:noFill/>
                        </a:ln>
                        <a:solidFill>
                          <a:srgbClr val="FFFFFF"/>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tx1"/>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1" i="0" u="none" strike="noStrike" cap="none" normalizeH="0" baseline="0" dirty="0">
                          <a:ln>
                            <a:noFill/>
                          </a:ln>
                          <a:solidFill>
                            <a:srgbClr val="FFFFFF"/>
                          </a:solidFill>
                          <a:effectLst/>
                          <a:latin typeface="Calibri" charset="0"/>
                          <a:ea typeface="新細明體" charset="-120"/>
                          <a:cs typeface="新細明體" charset="-120"/>
                        </a:rPr>
                        <a:t>Example</a:t>
                      </a:r>
                      <a:endParaRPr kumimoji="0" lang="zh-TW" altLang="en-US" sz="1800" b="1" i="0" u="none" strike="noStrike" cap="none" normalizeH="0" baseline="0">
                        <a:ln>
                          <a:noFill/>
                        </a:ln>
                        <a:solidFill>
                          <a:srgbClr val="FFFFFF"/>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tx1"/>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800" b="1" i="0" u="none" strike="noStrike" cap="none" normalizeH="0" baseline="0" dirty="0">
                          <a:ln>
                            <a:noFill/>
                          </a:ln>
                          <a:solidFill>
                            <a:srgbClr val="FFFFFF"/>
                          </a:solidFill>
                          <a:effectLst/>
                          <a:latin typeface="Calibri" charset="0"/>
                          <a:ea typeface="新細明體" charset="-120"/>
                          <a:cs typeface="新細明體" charset="-120"/>
                        </a:rPr>
                        <a:t>Result</a:t>
                      </a:r>
                      <a:endParaRPr kumimoji="0" lang="zh-TW" altLang="en-US" sz="1800" b="1" i="0" u="none" strike="noStrike" cap="none" normalizeH="0" baseline="0">
                        <a:ln>
                          <a:noFill/>
                        </a:ln>
                        <a:solidFill>
                          <a:srgbClr val="FFFFFF"/>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tx1"/>
                    </a:solidFill>
                  </a:tcPr>
                </a:tc>
                <a:extLst>
                  <a:ext uri="{0D108BD9-81ED-4DB2-BD59-A6C34878D82A}">
                    <a16:rowId xmlns:a16="http://schemas.microsoft.com/office/drawing/2014/main" val="10000"/>
                  </a:ext>
                </a:extLst>
              </a:tr>
              <a:tr h="335309">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collect()</a:t>
                      </a:r>
                      <a:endParaRPr kumimoji="0" lang="zh-TW" altLang="en-US" sz="1600" b="0" i="0" u="none" strike="noStrike" cap="none" normalizeH="0" baseline="0" dirty="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rdd.collect()</a:t>
                      </a:r>
                      <a:endParaRPr kumimoji="0" lang="zh-TW" altLang="en-US" sz="1600" b="0" i="0" u="none" strike="noStrike" cap="none" normalizeH="0" baseline="0" dirty="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{1,2,3,3}</a:t>
                      </a:r>
                      <a:endParaRPr kumimoji="0" lang="zh-TW" altLang="en-US" sz="1600" b="0" i="0" u="none" strike="noStrike" cap="none" normalizeH="0" baseline="0" dirty="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extLst>
                  <a:ext uri="{0D108BD9-81ED-4DB2-BD59-A6C34878D82A}">
                    <a16:rowId xmlns:a16="http://schemas.microsoft.com/office/drawing/2014/main" val="10001"/>
                  </a:ext>
                </a:extLst>
              </a:tr>
              <a:tr h="335309">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count()</a:t>
                      </a:r>
                      <a:endParaRPr kumimoji="0" lang="zh-TW" altLang="en-US" sz="1600" b="0" i="0" u="none" strike="noStrike" cap="none" normalizeH="0" baseline="0" dirty="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rdd.count()</a:t>
                      </a:r>
                      <a:endParaRPr kumimoji="0" lang="zh-TW" altLang="en-US" sz="1600" b="0" i="0" u="none" strike="noStrike" cap="none" normalizeH="0" baseline="0" dirty="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4</a:t>
                      </a:r>
                      <a:endParaRPr kumimoji="0" lang="zh-TW" altLang="en-US" sz="1600" b="0" i="0" u="none" strike="noStrike" cap="none" normalizeH="0" baseline="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extLst>
                  <a:ext uri="{0D108BD9-81ED-4DB2-BD59-A6C34878D82A}">
                    <a16:rowId xmlns:a16="http://schemas.microsoft.com/office/drawing/2014/main" val="10002"/>
                  </a:ext>
                </a:extLst>
              </a:tr>
              <a:tr h="335309">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take(num)</a:t>
                      </a:r>
                      <a:endParaRPr kumimoji="0" lang="zh-TW" altLang="en-US" sz="1600" b="0" i="0" u="none" strike="noStrike" cap="none" normalizeH="0" baseline="0" dirty="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rdd.take(2)</a:t>
                      </a:r>
                      <a:endParaRPr kumimoji="0" lang="zh-TW" altLang="en-US" sz="1600" b="0" i="0" u="none" strike="noStrike" cap="none" normalizeH="0" baseline="0" dirty="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{1,2}</a:t>
                      </a:r>
                      <a:endParaRPr kumimoji="0" lang="zh-TW" altLang="en-US" sz="1600" b="0" i="0" u="none" strike="noStrike" cap="none" normalizeH="0" baseline="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extLst>
                  <a:ext uri="{0D108BD9-81ED-4DB2-BD59-A6C34878D82A}">
                    <a16:rowId xmlns:a16="http://schemas.microsoft.com/office/drawing/2014/main" val="10003"/>
                  </a:ext>
                </a:extLst>
              </a:tr>
              <a:tr h="335309">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top(num)</a:t>
                      </a:r>
                      <a:endParaRPr kumimoji="0" lang="zh-TW" altLang="en-US" sz="1600" b="0" i="0" u="none" strike="noStrike" cap="none" normalizeH="0" baseline="0" dirty="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rdd.top(2)</a:t>
                      </a:r>
                      <a:endParaRPr kumimoji="0" lang="zh-TW" altLang="en-US" sz="1600" b="0" i="0" u="none" strike="noStrike" cap="none" normalizeH="0" baseline="0" dirty="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{3,3}</a:t>
                      </a:r>
                      <a:endParaRPr kumimoji="0" lang="zh-TW" altLang="en-US" sz="1600" b="0" i="0" u="none" strike="noStrike" cap="none" normalizeH="0" baseline="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extLst>
                  <a:ext uri="{0D108BD9-81ED-4DB2-BD59-A6C34878D82A}">
                    <a16:rowId xmlns:a16="http://schemas.microsoft.com/office/drawing/2014/main" val="10004"/>
                  </a:ext>
                </a:extLst>
              </a:tr>
              <a:tr h="336859">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takeOrdered(num)(ordering)</a:t>
                      </a:r>
                      <a:endParaRPr kumimoji="0" lang="zh-TW" altLang="en-US" sz="1600" b="0" i="0" u="none" strike="noStrike" cap="none" normalizeH="0" baseline="0" dirty="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rdd.takeOrdered(2)(myOrdering)</a:t>
                      </a:r>
                      <a:endParaRPr kumimoji="0" lang="zh-TW" altLang="en-US" sz="1600" b="0" i="0" u="none" strike="noStrike" cap="none" normalizeH="0" baseline="0" dirty="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{3,3}</a:t>
                      </a:r>
                      <a:endParaRPr kumimoji="0" lang="zh-TW" altLang="en-US" sz="1600" b="0" i="0" u="none" strike="noStrike" cap="none" normalizeH="0" baseline="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extLst>
                  <a:ext uri="{0D108BD9-81ED-4DB2-BD59-A6C34878D82A}">
                    <a16:rowId xmlns:a16="http://schemas.microsoft.com/office/drawing/2014/main" val="10005"/>
                  </a:ext>
                </a:extLst>
              </a:tr>
              <a:tr h="579456">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takeSample(withReplacement, num, [seed])</a:t>
                      </a:r>
                      <a:endParaRPr kumimoji="0" lang="zh-TW" altLang="en-US" sz="1600" b="0" i="0" u="none" strike="noStrike" cap="none" normalizeH="0" baseline="0" dirty="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rdd.takeSample(false,1)</a:t>
                      </a:r>
                      <a:endParaRPr kumimoji="0" lang="zh-TW" altLang="en-US" sz="1600" b="0" i="0" u="none" strike="noStrike" cap="none" normalizeH="0" baseline="0" dirty="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non-deterministic</a:t>
                      </a:r>
                      <a:endParaRPr kumimoji="0" lang="zh-TW" altLang="en-US" sz="1600" b="0" i="0" u="none" strike="noStrike" cap="none" normalizeH="0" baseline="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extLst>
                  <a:ext uri="{0D108BD9-81ED-4DB2-BD59-A6C34878D82A}">
                    <a16:rowId xmlns:a16="http://schemas.microsoft.com/office/drawing/2014/main" val="10006"/>
                  </a:ext>
                </a:extLst>
              </a:tr>
              <a:tr h="335309">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reduce(func)</a:t>
                      </a:r>
                      <a:endParaRPr kumimoji="0" lang="zh-TW" altLang="en-US" sz="1600" b="0" i="0" u="none" strike="noStrike" cap="none" normalizeH="0" baseline="0" dirty="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rdd.reduce((x,y)=&gt;x+y)</a:t>
                      </a:r>
                      <a:endParaRPr kumimoji="0" lang="zh-TW" altLang="en-US" sz="1600" b="0" i="0" u="none" strike="noStrike" cap="none" normalizeH="0" baseline="0" dirty="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9</a:t>
                      </a:r>
                      <a:endParaRPr kumimoji="0" lang="zh-TW" altLang="en-US" sz="1600" b="0" i="0" u="none" strike="noStrike" cap="none" normalizeH="0" baseline="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extLst>
                  <a:ext uri="{0D108BD9-81ED-4DB2-BD59-A6C34878D82A}">
                    <a16:rowId xmlns:a16="http://schemas.microsoft.com/office/drawing/2014/main" val="10007"/>
                  </a:ext>
                </a:extLst>
              </a:tr>
              <a:tr h="335309">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fold(zero)(func)</a:t>
                      </a:r>
                      <a:endParaRPr kumimoji="0" lang="zh-TW" altLang="en-US" sz="1600" b="0" i="0" u="none" strike="noStrike" cap="none" normalizeH="0" baseline="0" dirty="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rdd.fold(0)((x,y)=&gt;x+y)</a:t>
                      </a:r>
                      <a:endParaRPr kumimoji="0" lang="zh-TW" altLang="en-US" sz="1600" b="0" i="0" u="none" strike="noStrike" cap="none" normalizeH="0" baseline="0" dirty="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9</a:t>
                      </a:r>
                      <a:endParaRPr kumimoji="0" lang="zh-TW" altLang="en-US" sz="1600" b="0" i="0" u="none" strike="noStrike" cap="none" normalizeH="0" baseline="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extLst>
                  <a:ext uri="{0D108BD9-81ED-4DB2-BD59-A6C34878D82A}">
                    <a16:rowId xmlns:a16="http://schemas.microsoft.com/office/drawing/2014/main" val="10008"/>
                  </a:ext>
                </a:extLst>
              </a:tr>
              <a:tr h="517765">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aggregate(zeroValue)(seqOp, combOp)</a:t>
                      </a:r>
                      <a:endParaRPr kumimoji="0" lang="zh-TW" altLang="en-US" sz="1600" b="0" i="0" u="none" strike="noStrike" cap="none" normalizeH="0" baseline="0" dirty="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rdd.aggregate(0,0)({case(x,y)=&gt;(y._1()+x., y._2() + 1)}, {case(x,y) =&gt; (y._1()+x._1(), y._2()+x._2())})</a:t>
                      </a:r>
                      <a:endParaRPr kumimoji="0" lang="zh-TW" altLang="en-US" sz="1600" b="0" i="0" u="none" strike="noStrike" cap="none" normalizeH="0" baseline="0" dirty="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(9,4)</a:t>
                      </a:r>
                      <a:endParaRPr kumimoji="0" lang="zh-TW" altLang="en-US" sz="1600" b="0" i="0" u="none" strike="noStrike" cap="none" normalizeH="0" baseline="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CBCB"/>
                    </a:solidFill>
                  </a:tcPr>
                </a:tc>
                <a:extLst>
                  <a:ext uri="{0D108BD9-81ED-4DB2-BD59-A6C34878D82A}">
                    <a16:rowId xmlns:a16="http://schemas.microsoft.com/office/drawing/2014/main" val="10009"/>
                  </a:ext>
                </a:extLst>
              </a:tr>
              <a:tr h="335309">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foreach(func)</a:t>
                      </a:r>
                      <a:endParaRPr kumimoji="0" lang="zh-TW" altLang="en-US" sz="1600" b="0" i="0" u="none" strike="noStrike" cap="none" normalizeH="0" baseline="0" dirty="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rdd.foreach(func)</a:t>
                      </a:r>
                      <a:endParaRPr kumimoji="0" lang="zh-TW" altLang="en-US" sz="1600" b="0" i="0" u="none" strike="noStrike" cap="none" normalizeH="0" baseline="0" dirty="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tc>
                  <a:txBody>
                    <a:bodyPr/>
                    <a:lstStyle>
                      <a:lvl1pPr>
                        <a:spcBef>
                          <a:spcPct val="20000"/>
                        </a:spcBef>
                        <a:buFont typeface="Arial" charset="0"/>
                        <a:defRPr sz="2800">
                          <a:solidFill>
                            <a:schemeClr val="tx1"/>
                          </a:solidFill>
                          <a:latin typeface="Calibri" charset="0"/>
                          <a:ea typeface="ＭＳ Ｐゴシック" charset="-128"/>
                        </a:defRPr>
                      </a:lvl1pPr>
                      <a:lvl2pPr marL="742950" indent="-285750">
                        <a:spcBef>
                          <a:spcPct val="20000"/>
                        </a:spcBef>
                        <a:buFont typeface="Arial" charset="0"/>
                        <a:defRPr sz="2400">
                          <a:solidFill>
                            <a:schemeClr val="tx1"/>
                          </a:solidFill>
                          <a:latin typeface="Calibri" charset="0"/>
                          <a:ea typeface="ＭＳ Ｐゴシック" charset="-128"/>
                        </a:defRPr>
                      </a:lvl2pPr>
                      <a:lvl3pPr marL="1143000" indent="-228600">
                        <a:spcBef>
                          <a:spcPct val="20000"/>
                        </a:spcBef>
                        <a:buFont typeface="Arial" charset="0"/>
                        <a:defRPr sz="2000">
                          <a:solidFill>
                            <a:schemeClr val="tx1"/>
                          </a:solidFill>
                          <a:latin typeface="Calibri" charset="0"/>
                          <a:ea typeface="ＭＳ Ｐゴシック" charset="-128"/>
                        </a:defRPr>
                      </a:lvl3pPr>
                      <a:lvl4pPr marL="1600200" indent="-228600">
                        <a:spcBef>
                          <a:spcPct val="20000"/>
                        </a:spcBef>
                        <a:buFont typeface="Arial" charset="0"/>
                        <a:defRPr>
                          <a:solidFill>
                            <a:schemeClr val="tx1"/>
                          </a:solidFill>
                          <a:latin typeface="Calibri" charset="0"/>
                          <a:ea typeface="ＭＳ Ｐゴシック" charset="-128"/>
                        </a:defRPr>
                      </a:lvl4pPr>
                      <a:lvl5pPr marL="2057400" indent="-228600">
                        <a:spcBef>
                          <a:spcPct val="20000"/>
                        </a:spcBef>
                        <a:buFont typeface="Arial" charset="0"/>
                        <a:defRPr>
                          <a:solidFill>
                            <a:schemeClr val="tx1"/>
                          </a:solidFill>
                          <a:latin typeface="Calibri" charset="0"/>
                          <a:ea typeface="ＭＳ Ｐゴシック" charset="-128"/>
                        </a:defRPr>
                      </a:lvl5pPr>
                      <a:lvl6pPr marL="25146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defTabSz="4572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zh-TW" sz="1600" b="0" i="0" u="none" strike="noStrike" cap="none" normalizeH="0" baseline="0" dirty="0">
                          <a:ln>
                            <a:noFill/>
                          </a:ln>
                          <a:solidFill>
                            <a:srgbClr val="000000"/>
                          </a:solidFill>
                          <a:effectLst/>
                          <a:latin typeface="Calibri" charset="0"/>
                          <a:ea typeface="新細明體" charset="-120"/>
                          <a:cs typeface="新細明體" charset="-120"/>
                        </a:rPr>
                        <a:t>nothing</a:t>
                      </a:r>
                      <a:endParaRPr kumimoji="0" lang="zh-TW" altLang="en-US" sz="1600" b="0" i="0" u="none" strike="noStrike" cap="none" normalizeH="0" baseline="0" dirty="0">
                        <a:ln>
                          <a:noFill/>
                        </a:ln>
                        <a:solidFill>
                          <a:srgbClr val="000000"/>
                        </a:solidFill>
                        <a:effectLst/>
                        <a:latin typeface="Calibri" charset="0"/>
                        <a:ea typeface="新細明體" charset="-120"/>
                        <a:cs typeface="新細明體" charset="-120"/>
                      </a:endParaRPr>
                    </a:p>
                  </a:txBody>
                  <a:tcPr marL="91435" marR="91435" marT="45730" marB="4573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E7E7"/>
                    </a:solidFill>
                  </a:tcPr>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32471333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A9BF3-1629-4EEC-AED7-48B86C758F9A}"/>
              </a:ext>
            </a:extLst>
          </p:cNvPr>
          <p:cNvSpPr>
            <a:spLocks noGrp="1"/>
          </p:cNvSpPr>
          <p:nvPr>
            <p:ph type="title"/>
          </p:nvPr>
        </p:nvSpPr>
        <p:spPr/>
        <p:txBody>
          <a:bodyPr/>
          <a:lstStyle/>
          <a:p>
            <a:r>
              <a:rPr lang="en-US" dirty="0"/>
              <a:t>Technical Paper Schedule</a:t>
            </a:r>
          </a:p>
        </p:txBody>
      </p:sp>
      <p:graphicFrame>
        <p:nvGraphicFramePr>
          <p:cNvPr id="4" name="Table 3">
            <a:extLst>
              <a:ext uri="{FF2B5EF4-FFF2-40B4-BE49-F238E27FC236}">
                <a16:creationId xmlns:a16="http://schemas.microsoft.com/office/drawing/2014/main" id="{AF182D44-2693-41D7-84E5-8CB8ED98C7C3}"/>
              </a:ext>
            </a:extLst>
          </p:cNvPr>
          <p:cNvGraphicFramePr>
            <a:graphicFrameLocks noGrp="1"/>
          </p:cNvGraphicFramePr>
          <p:nvPr>
            <p:extLst>
              <p:ext uri="{D42A27DB-BD31-4B8C-83A1-F6EECF244321}">
                <p14:modId xmlns:p14="http://schemas.microsoft.com/office/powerpoint/2010/main" val="392924800"/>
              </p:ext>
            </p:extLst>
          </p:nvPr>
        </p:nvGraphicFramePr>
        <p:xfrm>
          <a:off x="457200" y="2452690"/>
          <a:ext cx="8229600" cy="2915545"/>
        </p:xfrm>
        <a:graphic>
          <a:graphicData uri="http://schemas.openxmlformats.org/drawingml/2006/table">
            <a:tbl>
              <a:tblPr>
                <a:tableStyleId>{00A15C55-8517-42AA-B614-E9B94910E393}</a:tableStyleId>
              </a:tblPr>
              <a:tblGrid>
                <a:gridCol w="870857">
                  <a:extLst>
                    <a:ext uri="{9D8B030D-6E8A-4147-A177-3AD203B41FA5}">
                      <a16:colId xmlns:a16="http://schemas.microsoft.com/office/drawing/2014/main" val="1515745980"/>
                    </a:ext>
                  </a:extLst>
                </a:gridCol>
                <a:gridCol w="3095932">
                  <a:extLst>
                    <a:ext uri="{9D8B030D-6E8A-4147-A177-3AD203B41FA5}">
                      <a16:colId xmlns:a16="http://schemas.microsoft.com/office/drawing/2014/main" val="2182689114"/>
                    </a:ext>
                  </a:extLst>
                </a:gridCol>
                <a:gridCol w="4262811">
                  <a:extLst>
                    <a:ext uri="{9D8B030D-6E8A-4147-A177-3AD203B41FA5}">
                      <a16:colId xmlns:a16="http://schemas.microsoft.com/office/drawing/2014/main" val="987635182"/>
                    </a:ext>
                  </a:extLst>
                </a:gridCol>
              </a:tblGrid>
              <a:tr h="147783">
                <a:tc>
                  <a:txBody>
                    <a:bodyPr/>
                    <a:lstStyle/>
                    <a:p>
                      <a:pPr algn="ctr" fontAlgn="b"/>
                      <a:r>
                        <a:rPr lang="en-US" sz="2100" u="none" strike="noStrike" dirty="0">
                          <a:solidFill>
                            <a:schemeClr val="bg1"/>
                          </a:solidFill>
                          <a:effectLst/>
                        </a:rPr>
                        <a:t>Week #</a:t>
                      </a:r>
                      <a:endParaRPr lang="en-US" sz="2100" b="1" i="0" u="none" strike="noStrike" dirty="0">
                        <a:solidFill>
                          <a:schemeClr val="bg1"/>
                        </a:solidFill>
                        <a:effectLst/>
                        <a:latin typeface="Calibri" panose="020F0502020204030204" pitchFamily="34" charset="0"/>
                      </a:endParaRPr>
                    </a:p>
                  </a:txBody>
                  <a:tcPr marL="7037" marR="7037" marT="7037" marB="0" anchor="b">
                    <a:solidFill>
                      <a:srgbClr val="0070C0"/>
                    </a:solidFill>
                  </a:tcPr>
                </a:tc>
                <a:tc>
                  <a:txBody>
                    <a:bodyPr/>
                    <a:lstStyle/>
                    <a:p>
                      <a:pPr algn="ctr" fontAlgn="b"/>
                      <a:r>
                        <a:rPr lang="en-US" sz="2100" u="none" strike="noStrike" dirty="0">
                          <a:solidFill>
                            <a:schemeClr val="bg1"/>
                          </a:solidFill>
                          <a:effectLst/>
                        </a:rPr>
                        <a:t>Activity</a:t>
                      </a:r>
                      <a:endParaRPr lang="en-US" sz="2100" b="1" i="0" u="none" strike="noStrike" dirty="0">
                        <a:solidFill>
                          <a:schemeClr val="bg1"/>
                        </a:solidFill>
                        <a:effectLst/>
                        <a:latin typeface="Calibri" panose="020F0502020204030204" pitchFamily="34" charset="0"/>
                      </a:endParaRPr>
                    </a:p>
                  </a:txBody>
                  <a:tcPr marL="7037" marR="7037" marT="7037" marB="0" anchor="b">
                    <a:solidFill>
                      <a:srgbClr val="0070C0"/>
                    </a:solidFill>
                  </a:tcPr>
                </a:tc>
                <a:tc>
                  <a:txBody>
                    <a:bodyPr/>
                    <a:lstStyle/>
                    <a:p>
                      <a:pPr algn="ctr" fontAlgn="b"/>
                      <a:r>
                        <a:rPr lang="en-US" sz="2100" u="none" strike="noStrike" dirty="0">
                          <a:solidFill>
                            <a:schemeClr val="bg1"/>
                          </a:solidFill>
                          <a:effectLst/>
                        </a:rPr>
                        <a:t>Expected Outcome</a:t>
                      </a:r>
                      <a:endParaRPr lang="en-US" sz="2100" b="1" i="0" u="none" strike="noStrike" dirty="0">
                        <a:solidFill>
                          <a:schemeClr val="bg1"/>
                        </a:solidFill>
                        <a:effectLst/>
                        <a:latin typeface="Calibri" panose="020F0502020204030204" pitchFamily="34" charset="0"/>
                      </a:endParaRPr>
                    </a:p>
                  </a:txBody>
                  <a:tcPr marL="7037" marR="7037" marT="7037" marB="0" anchor="b">
                    <a:solidFill>
                      <a:srgbClr val="0070C0"/>
                    </a:solidFill>
                  </a:tcPr>
                </a:tc>
                <a:extLst>
                  <a:ext uri="{0D108BD9-81ED-4DB2-BD59-A6C34878D82A}">
                    <a16:rowId xmlns:a16="http://schemas.microsoft.com/office/drawing/2014/main" val="1657026999"/>
                  </a:ext>
                </a:extLst>
              </a:tr>
              <a:tr h="422238">
                <a:tc>
                  <a:txBody>
                    <a:bodyPr/>
                    <a:lstStyle/>
                    <a:p>
                      <a:pPr algn="ctr" fontAlgn="t"/>
                      <a:r>
                        <a:rPr lang="en-US" sz="2100" u="none" strike="noStrike" dirty="0">
                          <a:effectLst/>
                        </a:rPr>
                        <a:t>1</a:t>
                      </a:r>
                      <a:endParaRPr lang="en-US" sz="2100" b="0" i="0" u="none" strike="noStrike" dirty="0">
                        <a:solidFill>
                          <a:srgbClr val="000000"/>
                        </a:solidFill>
                        <a:effectLst/>
                        <a:latin typeface="Calibri" panose="020F0502020204030204" pitchFamily="34" charset="0"/>
                      </a:endParaRPr>
                    </a:p>
                  </a:txBody>
                  <a:tcPr marL="7037" marR="7037" marT="7037" marB="0"/>
                </a:tc>
                <a:tc>
                  <a:txBody>
                    <a:bodyPr/>
                    <a:lstStyle/>
                    <a:p>
                      <a:pPr algn="l" fontAlgn="t"/>
                      <a:r>
                        <a:rPr lang="en-US" sz="2100" u="none" strike="noStrike" dirty="0">
                          <a:effectLst/>
                        </a:rPr>
                        <a:t>Present the technical research paper assignment to students</a:t>
                      </a:r>
                      <a:endParaRPr lang="en-US" sz="2100" b="0" i="0" u="none" strike="noStrike" dirty="0">
                        <a:solidFill>
                          <a:srgbClr val="000000"/>
                        </a:solidFill>
                        <a:effectLst/>
                        <a:latin typeface="Calibri" panose="020F0502020204030204" pitchFamily="34" charset="0"/>
                      </a:endParaRPr>
                    </a:p>
                  </a:txBody>
                  <a:tcPr marL="7037" marR="7037" marT="7037" marB="0"/>
                </a:tc>
                <a:tc>
                  <a:txBody>
                    <a:bodyPr/>
                    <a:lstStyle/>
                    <a:p>
                      <a:pPr algn="l" fontAlgn="t"/>
                      <a:r>
                        <a:rPr lang="en-US" sz="2100" u="none" strike="noStrike" dirty="0">
                          <a:effectLst/>
                        </a:rPr>
                        <a:t>Start thinking about proposals for the paper</a:t>
                      </a:r>
                      <a:endParaRPr lang="en-US" sz="2100" b="0" i="0" u="none" strike="noStrike" dirty="0">
                        <a:solidFill>
                          <a:srgbClr val="000000"/>
                        </a:solidFill>
                        <a:effectLst/>
                        <a:latin typeface="Calibri" panose="020F0502020204030204" pitchFamily="34" charset="0"/>
                      </a:endParaRPr>
                    </a:p>
                  </a:txBody>
                  <a:tcPr marL="7037" marR="7037" marT="7037" marB="0"/>
                </a:tc>
                <a:extLst>
                  <a:ext uri="{0D108BD9-81ED-4DB2-BD59-A6C34878D82A}">
                    <a16:rowId xmlns:a16="http://schemas.microsoft.com/office/drawing/2014/main" val="1449097377"/>
                  </a:ext>
                </a:extLst>
              </a:tr>
              <a:tr h="281492">
                <a:tc>
                  <a:txBody>
                    <a:bodyPr/>
                    <a:lstStyle/>
                    <a:p>
                      <a:pPr algn="ctr" fontAlgn="t"/>
                      <a:r>
                        <a:rPr lang="en-US" sz="2100" b="0" i="0" u="none" strike="noStrike" dirty="0">
                          <a:solidFill>
                            <a:srgbClr val="000000"/>
                          </a:solidFill>
                          <a:effectLst/>
                          <a:latin typeface="Calibri" panose="020F0502020204030204" pitchFamily="34" charset="0"/>
                        </a:rPr>
                        <a:t>4</a:t>
                      </a:r>
                    </a:p>
                  </a:txBody>
                  <a:tcPr marL="7037" marR="7037" marT="7037" marB="0">
                    <a:solidFill>
                      <a:schemeClr val="tx2">
                        <a:lumMod val="20000"/>
                        <a:lumOff val="80000"/>
                      </a:schemeClr>
                    </a:solidFill>
                  </a:tcPr>
                </a:tc>
                <a:tc>
                  <a:txBody>
                    <a:bodyPr/>
                    <a:lstStyle/>
                    <a:p>
                      <a:pPr algn="l" fontAlgn="t"/>
                      <a:r>
                        <a:rPr lang="en-US" sz="2100" u="none" strike="noStrike" dirty="0">
                          <a:effectLst/>
                        </a:rPr>
                        <a:t>Technical paper proposal ready for defense</a:t>
                      </a:r>
                      <a:endParaRPr lang="en-US" sz="2100" b="0" i="0" u="none" strike="noStrike" dirty="0">
                        <a:solidFill>
                          <a:srgbClr val="000000"/>
                        </a:solidFill>
                        <a:effectLst/>
                        <a:latin typeface="Calibri" panose="020F0502020204030204" pitchFamily="34" charset="0"/>
                      </a:endParaRPr>
                    </a:p>
                  </a:txBody>
                  <a:tcPr marL="7037" marR="7037" marT="7037" marB="0">
                    <a:solidFill>
                      <a:schemeClr val="tx2">
                        <a:lumMod val="20000"/>
                        <a:lumOff val="80000"/>
                      </a:schemeClr>
                    </a:solidFill>
                  </a:tcPr>
                </a:tc>
                <a:tc>
                  <a:txBody>
                    <a:bodyPr/>
                    <a:lstStyle/>
                    <a:p>
                      <a:pPr algn="l" fontAlgn="t"/>
                      <a:r>
                        <a:rPr lang="en-US" sz="2100" u="none" strike="noStrike" dirty="0">
                          <a:effectLst/>
                        </a:rPr>
                        <a:t>Every student will submit his paper proposal</a:t>
                      </a:r>
                      <a:endParaRPr lang="en-US" sz="2100" b="0" i="0" u="none" strike="noStrike" dirty="0">
                        <a:solidFill>
                          <a:srgbClr val="000000"/>
                        </a:solidFill>
                        <a:effectLst/>
                        <a:latin typeface="Calibri" panose="020F0502020204030204" pitchFamily="34" charset="0"/>
                      </a:endParaRPr>
                    </a:p>
                  </a:txBody>
                  <a:tcPr marL="7037" marR="7037" marT="7037" marB="0">
                    <a:solidFill>
                      <a:schemeClr val="tx2">
                        <a:lumMod val="20000"/>
                        <a:lumOff val="80000"/>
                      </a:schemeClr>
                    </a:solidFill>
                  </a:tcPr>
                </a:tc>
                <a:extLst>
                  <a:ext uri="{0D108BD9-81ED-4DB2-BD59-A6C34878D82A}">
                    <a16:rowId xmlns:a16="http://schemas.microsoft.com/office/drawing/2014/main" val="832422793"/>
                  </a:ext>
                </a:extLst>
              </a:tr>
              <a:tr h="281492">
                <a:tc>
                  <a:txBody>
                    <a:bodyPr/>
                    <a:lstStyle/>
                    <a:p>
                      <a:pPr algn="ctr" fontAlgn="t"/>
                      <a:r>
                        <a:rPr lang="en-US" sz="2100" u="none" strike="noStrike" dirty="0">
                          <a:effectLst/>
                        </a:rPr>
                        <a:t>9</a:t>
                      </a:r>
                      <a:endParaRPr lang="en-US" sz="2100" b="0" i="0" u="none" strike="noStrike" dirty="0">
                        <a:solidFill>
                          <a:srgbClr val="000000"/>
                        </a:solidFill>
                        <a:effectLst/>
                        <a:latin typeface="Calibri" panose="020F0502020204030204" pitchFamily="34" charset="0"/>
                      </a:endParaRPr>
                    </a:p>
                  </a:txBody>
                  <a:tcPr marL="7037" marR="7037" marT="7037" marB="0"/>
                </a:tc>
                <a:tc>
                  <a:txBody>
                    <a:bodyPr/>
                    <a:lstStyle/>
                    <a:p>
                      <a:pPr algn="l" fontAlgn="t"/>
                      <a:r>
                        <a:rPr lang="en-US" sz="2100" u="none" strike="noStrike" dirty="0">
                          <a:effectLst/>
                        </a:rPr>
                        <a:t>Present complete outline paper and share progress</a:t>
                      </a:r>
                      <a:endParaRPr lang="en-US" sz="2100" b="0" i="0" u="none" strike="noStrike" dirty="0">
                        <a:solidFill>
                          <a:srgbClr val="000000"/>
                        </a:solidFill>
                        <a:effectLst/>
                        <a:latin typeface="Calibri" panose="020F0502020204030204" pitchFamily="34" charset="0"/>
                      </a:endParaRPr>
                    </a:p>
                  </a:txBody>
                  <a:tcPr marL="7037" marR="7037" marT="7037" marB="0"/>
                </a:tc>
                <a:tc>
                  <a:txBody>
                    <a:bodyPr/>
                    <a:lstStyle/>
                    <a:p>
                      <a:pPr algn="l" fontAlgn="t"/>
                      <a:r>
                        <a:rPr lang="en-US" sz="2100" u="none" strike="noStrike" dirty="0">
                          <a:effectLst/>
                        </a:rPr>
                        <a:t>Every student will prepare and submit a paper progress report </a:t>
                      </a:r>
                      <a:endParaRPr lang="en-US" sz="2100" b="0" i="0" u="none" strike="noStrike" dirty="0">
                        <a:solidFill>
                          <a:srgbClr val="000000"/>
                        </a:solidFill>
                        <a:effectLst/>
                        <a:latin typeface="Calibri" panose="020F0502020204030204" pitchFamily="34" charset="0"/>
                      </a:endParaRPr>
                    </a:p>
                  </a:txBody>
                  <a:tcPr marL="7037" marR="7037" marT="7037" marB="0"/>
                </a:tc>
                <a:extLst>
                  <a:ext uri="{0D108BD9-81ED-4DB2-BD59-A6C34878D82A}">
                    <a16:rowId xmlns:a16="http://schemas.microsoft.com/office/drawing/2014/main" val="2899279736"/>
                  </a:ext>
                </a:extLst>
              </a:tr>
              <a:tr h="281492">
                <a:tc>
                  <a:txBody>
                    <a:bodyPr/>
                    <a:lstStyle/>
                    <a:p>
                      <a:pPr algn="ctr" fontAlgn="t"/>
                      <a:r>
                        <a:rPr lang="en-US" sz="2100" u="none" strike="noStrike" dirty="0">
                          <a:effectLst/>
                        </a:rPr>
                        <a:t>13</a:t>
                      </a:r>
                      <a:endParaRPr lang="en-US" sz="2100" b="0" i="0" u="none" strike="noStrike" dirty="0">
                        <a:solidFill>
                          <a:srgbClr val="000000"/>
                        </a:solidFill>
                        <a:effectLst/>
                        <a:latin typeface="Calibri" panose="020F0502020204030204" pitchFamily="34" charset="0"/>
                      </a:endParaRPr>
                    </a:p>
                  </a:txBody>
                  <a:tcPr marL="7037" marR="7037" marT="7037" marB="0">
                    <a:solidFill>
                      <a:schemeClr val="tx2">
                        <a:lumMod val="20000"/>
                        <a:lumOff val="80000"/>
                      </a:schemeClr>
                    </a:solidFill>
                  </a:tcPr>
                </a:tc>
                <a:tc>
                  <a:txBody>
                    <a:bodyPr/>
                    <a:lstStyle/>
                    <a:p>
                      <a:pPr algn="l" fontAlgn="t"/>
                      <a:r>
                        <a:rPr lang="en-US" sz="2100" u="none" strike="noStrike" dirty="0">
                          <a:effectLst/>
                        </a:rPr>
                        <a:t>Deliver Final paper</a:t>
                      </a:r>
                      <a:endParaRPr lang="en-US" sz="2100" b="0" i="0" u="none" strike="noStrike" dirty="0">
                        <a:solidFill>
                          <a:srgbClr val="000000"/>
                        </a:solidFill>
                        <a:effectLst/>
                        <a:latin typeface="Calibri" panose="020F0502020204030204" pitchFamily="34" charset="0"/>
                      </a:endParaRPr>
                    </a:p>
                  </a:txBody>
                  <a:tcPr marL="7037" marR="7037" marT="7037" marB="0">
                    <a:solidFill>
                      <a:schemeClr val="tx2">
                        <a:lumMod val="20000"/>
                        <a:lumOff val="80000"/>
                      </a:schemeClr>
                    </a:solidFill>
                  </a:tcPr>
                </a:tc>
                <a:tc>
                  <a:txBody>
                    <a:bodyPr/>
                    <a:lstStyle/>
                    <a:p>
                      <a:pPr algn="l" fontAlgn="t"/>
                      <a:r>
                        <a:rPr lang="it-IT" sz="2100" u="none" strike="noStrike" dirty="0">
                          <a:effectLst/>
                        </a:rPr>
                        <a:t>Final paper deliver (due 11:59PM)</a:t>
                      </a:r>
                      <a:endParaRPr lang="it-IT" sz="2100" b="0" i="0" u="none" strike="noStrike" dirty="0">
                        <a:solidFill>
                          <a:srgbClr val="000000"/>
                        </a:solidFill>
                        <a:effectLst/>
                        <a:latin typeface="Calibri" panose="020F0502020204030204" pitchFamily="34" charset="0"/>
                      </a:endParaRPr>
                    </a:p>
                  </a:txBody>
                  <a:tcPr marL="7037" marR="7037" marT="7037" marB="0">
                    <a:solidFill>
                      <a:schemeClr val="tx2">
                        <a:lumMod val="20000"/>
                        <a:lumOff val="80000"/>
                      </a:schemeClr>
                    </a:solidFill>
                  </a:tcPr>
                </a:tc>
                <a:extLst>
                  <a:ext uri="{0D108BD9-81ED-4DB2-BD59-A6C34878D82A}">
                    <a16:rowId xmlns:a16="http://schemas.microsoft.com/office/drawing/2014/main" val="1966934215"/>
                  </a:ext>
                </a:extLst>
              </a:tr>
            </a:tbl>
          </a:graphicData>
        </a:graphic>
      </p:graphicFrame>
    </p:spTree>
    <p:extLst>
      <p:ext uri="{BB962C8B-B14F-4D97-AF65-F5344CB8AC3E}">
        <p14:creationId xmlns:p14="http://schemas.microsoft.com/office/powerpoint/2010/main" val="152928963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73F68-9EF7-489E-B0E7-19C0C6FCA87E}"/>
              </a:ext>
            </a:extLst>
          </p:cNvPr>
          <p:cNvSpPr>
            <a:spLocks noGrp="1"/>
          </p:cNvSpPr>
          <p:nvPr>
            <p:ph type="title"/>
          </p:nvPr>
        </p:nvSpPr>
        <p:spPr/>
        <p:txBody>
          <a:bodyPr/>
          <a:lstStyle/>
          <a:p>
            <a:r>
              <a:rPr lang="en-US" dirty="0"/>
              <a:t>Pair RDDs Actions</a:t>
            </a:r>
          </a:p>
        </p:txBody>
      </p:sp>
      <p:sp>
        <p:nvSpPr>
          <p:cNvPr id="3" name="Content Placeholder 2">
            <a:extLst>
              <a:ext uri="{FF2B5EF4-FFF2-40B4-BE49-F238E27FC236}">
                <a16:creationId xmlns:a16="http://schemas.microsoft.com/office/drawing/2014/main" id="{EE207346-F1E5-470A-8F0D-149A00AF5D2E}"/>
              </a:ext>
            </a:extLst>
          </p:cNvPr>
          <p:cNvSpPr>
            <a:spLocks noGrp="1"/>
          </p:cNvSpPr>
          <p:nvPr>
            <p:ph idx="1"/>
          </p:nvPr>
        </p:nvSpPr>
        <p:spPr>
          <a:xfrm>
            <a:off x="457200" y="2452688"/>
            <a:ext cx="8229600" cy="725941"/>
          </a:xfrm>
        </p:spPr>
        <p:txBody>
          <a:bodyPr>
            <a:normAutofit fontScale="85000" lnSpcReduction="10000"/>
          </a:bodyPr>
          <a:lstStyle/>
          <a:p>
            <a:r>
              <a:rPr lang="en-US" dirty="0"/>
              <a:t>Actions on pair RDDs – example </a:t>
            </a:r>
            <a:r>
              <a:rPr lang="en-US" dirty="0">
                <a:solidFill>
                  <a:srgbClr val="00B050"/>
                </a:solidFill>
              </a:rPr>
              <a:t>(</a:t>
            </a:r>
            <a:r>
              <a:rPr lang="en-US" dirty="0"/>
              <a:t>{(1, 2), (3, 4), (3, 6)}</a:t>
            </a:r>
            <a:r>
              <a:rPr lang="en-US" dirty="0">
                <a:solidFill>
                  <a:srgbClr val="00B050"/>
                </a:solidFill>
              </a:rPr>
              <a:t>)</a:t>
            </a:r>
            <a:r>
              <a:rPr lang="en-US" dirty="0"/>
              <a:t>:</a:t>
            </a:r>
          </a:p>
        </p:txBody>
      </p:sp>
      <p:graphicFrame>
        <p:nvGraphicFramePr>
          <p:cNvPr id="4" name="Table 3">
            <a:extLst>
              <a:ext uri="{FF2B5EF4-FFF2-40B4-BE49-F238E27FC236}">
                <a16:creationId xmlns:a16="http://schemas.microsoft.com/office/drawing/2014/main" id="{0B3AEF27-8BCB-475B-B2E5-38904862726A}"/>
              </a:ext>
            </a:extLst>
          </p:cNvPr>
          <p:cNvGraphicFramePr>
            <a:graphicFrameLocks noGrp="1"/>
          </p:cNvGraphicFramePr>
          <p:nvPr>
            <p:extLst>
              <p:ext uri="{D42A27DB-BD31-4B8C-83A1-F6EECF244321}">
                <p14:modId xmlns:p14="http://schemas.microsoft.com/office/powerpoint/2010/main" val="1191939358"/>
              </p:ext>
            </p:extLst>
          </p:nvPr>
        </p:nvGraphicFramePr>
        <p:xfrm>
          <a:off x="457200" y="3001962"/>
          <a:ext cx="8229600" cy="3428186"/>
        </p:xfrm>
        <a:graphic>
          <a:graphicData uri="http://schemas.openxmlformats.org/drawingml/2006/table">
            <a:tbl>
              <a:tblPr>
                <a:tableStyleId>{5C22544A-7EE6-4342-B048-85BDC9FD1C3A}</a:tableStyleId>
              </a:tblPr>
              <a:tblGrid>
                <a:gridCol w="1772194">
                  <a:extLst>
                    <a:ext uri="{9D8B030D-6E8A-4147-A177-3AD203B41FA5}">
                      <a16:colId xmlns:a16="http://schemas.microsoft.com/office/drawing/2014/main" val="1477676941"/>
                    </a:ext>
                  </a:extLst>
                </a:gridCol>
                <a:gridCol w="2542903">
                  <a:extLst>
                    <a:ext uri="{9D8B030D-6E8A-4147-A177-3AD203B41FA5}">
                      <a16:colId xmlns:a16="http://schemas.microsoft.com/office/drawing/2014/main" val="2917251106"/>
                    </a:ext>
                  </a:extLst>
                </a:gridCol>
                <a:gridCol w="2072640">
                  <a:extLst>
                    <a:ext uri="{9D8B030D-6E8A-4147-A177-3AD203B41FA5}">
                      <a16:colId xmlns:a16="http://schemas.microsoft.com/office/drawing/2014/main" val="794701936"/>
                    </a:ext>
                  </a:extLst>
                </a:gridCol>
                <a:gridCol w="1841863">
                  <a:extLst>
                    <a:ext uri="{9D8B030D-6E8A-4147-A177-3AD203B41FA5}">
                      <a16:colId xmlns:a16="http://schemas.microsoft.com/office/drawing/2014/main" val="1954006249"/>
                    </a:ext>
                  </a:extLst>
                </a:gridCol>
              </a:tblGrid>
              <a:tr h="376567">
                <a:tc>
                  <a:txBody>
                    <a:bodyPr/>
                    <a:lstStyle/>
                    <a:p>
                      <a:pPr algn="ctr" rtl="0" fontAlgn="ctr"/>
                      <a:r>
                        <a:rPr lang="en-US" sz="2000" u="none" strike="noStrike" dirty="0">
                          <a:solidFill>
                            <a:schemeClr val="bg1"/>
                          </a:solidFill>
                          <a:effectLst/>
                        </a:rPr>
                        <a:t>Function</a:t>
                      </a:r>
                      <a:endParaRPr lang="en-US" sz="2000" b="0" i="0" u="none" strike="noStrike" dirty="0">
                        <a:solidFill>
                          <a:schemeClr val="bg1"/>
                        </a:solidFill>
                        <a:effectLst/>
                        <a:latin typeface="Calibri" panose="020F0502020204030204" pitchFamily="34" charset="0"/>
                      </a:endParaRPr>
                    </a:p>
                  </a:txBody>
                  <a:tcPr marL="8525" marR="8525" marT="8525" marB="0" anchor="ctr">
                    <a:solidFill>
                      <a:schemeClr val="tx1"/>
                    </a:solidFill>
                  </a:tcPr>
                </a:tc>
                <a:tc>
                  <a:txBody>
                    <a:bodyPr/>
                    <a:lstStyle/>
                    <a:p>
                      <a:pPr algn="ctr" rtl="0" fontAlgn="ctr"/>
                      <a:r>
                        <a:rPr lang="en-US" sz="2000" u="none" strike="noStrike" dirty="0">
                          <a:solidFill>
                            <a:schemeClr val="bg1"/>
                          </a:solidFill>
                          <a:effectLst/>
                        </a:rPr>
                        <a:t>Description</a:t>
                      </a:r>
                      <a:endParaRPr lang="en-US" sz="2000" b="0" i="0" u="none" strike="noStrike" dirty="0">
                        <a:solidFill>
                          <a:schemeClr val="bg1"/>
                        </a:solidFill>
                        <a:effectLst/>
                        <a:latin typeface="Calibri" panose="020F0502020204030204" pitchFamily="34" charset="0"/>
                      </a:endParaRPr>
                    </a:p>
                  </a:txBody>
                  <a:tcPr marL="8525" marR="8525" marT="8525" marB="0" anchor="ctr">
                    <a:solidFill>
                      <a:schemeClr val="tx1"/>
                    </a:solidFill>
                  </a:tcPr>
                </a:tc>
                <a:tc>
                  <a:txBody>
                    <a:bodyPr/>
                    <a:lstStyle/>
                    <a:p>
                      <a:pPr algn="ctr" rtl="0" fontAlgn="ctr"/>
                      <a:r>
                        <a:rPr lang="en-US" sz="2000" u="none" strike="noStrike" dirty="0">
                          <a:solidFill>
                            <a:schemeClr val="bg1"/>
                          </a:solidFill>
                          <a:effectLst/>
                        </a:rPr>
                        <a:t>Example</a:t>
                      </a:r>
                      <a:endParaRPr lang="en-US" sz="2000" b="0" i="0" u="none" strike="noStrike" dirty="0">
                        <a:solidFill>
                          <a:schemeClr val="bg1"/>
                        </a:solidFill>
                        <a:effectLst/>
                        <a:latin typeface="Calibri" panose="020F0502020204030204" pitchFamily="34" charset="0"/>
                      </a:endParaRPr>
                    </a:p>
                  </a:txBody>
                  <a:tcPr marL="8525" marR="8525" marT="8525" marB="0" anchor="ctr">
                    <a:solidFill>
                      <a:schemeClr val="tx1"/>
                    </a:solidFill>
                  </a:tcPr>
                </a:tc>
                <a:tc>
                  <a:txBody>
                    <a:bodyPr/>
                    <a:lstStyle/>
                    <a:p>
                      <a:pPr algn="ctr" rtl="0" fontAlgn="ctr"/>
                      <a:r>
                        <a:rPr lang="en-US" sz="2000" u="none" strike="noStrike" dirty="0">
                          <a:solidFill>
                            <a:schemeClr val="bg1"/>
                          </a:solidFill>
                          <a:effectLst/>
                        </a:rPr>
                        <a:t>Result</a:t>
                      </a:r>
                      <a:endParaRPr lang="en-US" sz="2000" b="0" i="0" u="none" strike="noStrike" dirty="0">
                        <a:solidFill>
                          <a:schemeClr val="bg1"/>
                        </a:solidFill>
                        <a:effectLst/>
                        <a:latin typeface="Calibri" panose="020F0502020204030204" pitchFamily="34" charset="0"/>
                      </a:endParaRPr>
                    </a:p>
                  </a:txBody>
                  <a:tcPr marL="8525" marR="8525" marT="8525" marB="0" anchor="ctr">
                    <a:solidFill>
                      <a:schemeClr val="tx1"/>
                    </a:solidFill>
                  </a:tcPr>
                </a:tc>
                <a:extLst>
                  <a:ext uri="{0D108BD9-81ED-4DB2-BD59-A6C34878D82A}">
                    <a16:rowId xmlns:a16="http://schemas.microsoft.com/office/drawing/2014/main" val="2110627410"/>
                  </a:ext>
                </a:extLst>
              </a:tr>
              <a:tr h="742888">
                <a:tc>
                  <a:txBody>
                    <a:bodyPr/>
                    <a:lstStyle/>
                    <a:p>
                      <a:pPr algn="l" rtl="0" fontAlgn="ctr"/>
                      <a:r>
                        <a:rPr lang="en-US" sz="2000" u="none" strike="noStrike" dirty="0">
                          <a:effectLst/>
                        </a:rPr>
                        <a:t>countByKey()</a:t>
                      </a:r>
                      <a:endParaRPr lang="en-US" sz="2000" b="0" i="0" u="none" strike="noStrike" dirty="0">
                        <a:solidFill>
                          <a:srgbClr val="000000"/>
                        </a:solidFill>
                        <a:effectLst/>
                        <a:latin typeface="Calibri" panose="020F0502020204030204" pitchFamily="34" charset="0"/>
                      </a:endParaRPr>
                    </a:p>
                  </a:txBody>
                  <a:tcPr marL="8525" marR="8525" marT="8525" marB="0" anchor="ctr">
                    <a:solidFill>
                      <a:schemeClr val="bg1">
                        <a:lumMod val="75000"/>
                      </a:schemeClr>
                    </a:solidFill>
                  </a:tcPr>
                </a:tc>
                <a:tc>
                  <a:txBody>
                    <a:bodyPr/>
                    <a:lstStyle/>
                    <a:p>
                      <a:pPr algn="l" rtl="0" fontAlgn="ctr"/>
                      <a:r>
                        <a:rPr lang="en-US" sz="2000" u="none" strike="noStrike" dirty="0">
                          <a:effectLst/>
                        </a:rPr>
                        <a:t>Count the number of elements for each key</a:t>
                      </a:r>
                    </a:p>
                  </a:txBody>
                  <a:tcPr marL="8525" marR="8525" marT="8525" marB="0" anchor="ctr">
                    <a:solidFill>
                      <a:schemeClr val="bg1">
                        <a:lumMod val="75000"/>
                      </a:schemeClr>
                    </a:solidFill>
                  </a:tcPr>
                </a:tc>
                <a:tc>
                  <a:txBody>
                    <a:bodyPr/>
                    <a:lstStyle/>
                    <a:p>
                      <a:pPr algn="l" rtl="0" fontAlgn="ctr"/>
                      <a:r>
                        <a:rPr lang="en-US" sz="2000" u="none" strike="noStrike" dirty="0">
                          <a:effectLst/>
                        </a:rPr>
                        <a:t>rdd.countByKey()</a:t>
                      </a:r>
                      <a:endParaRPr lang="en-US" sz="2000" b="0" i="0" u="none" strike="noStrike" dirty="0">
                        <a:solidFill>
                          <a:srgbClr val="000000"/>
                        </a:solidFill>
                        <a:effectLst/>
                        <a:latin typeface="Calibri" panose="020F0502020204030204" pitchFamily="34" charset="0"/>
                      </a:endParaRPr>
                    </a:p>
                  </a:txBody>
                  <a:tcPr marL="8525" marR="8525" marT="8525" marB="0" anchor="ctr">
                    <a:solidFill>
                      <a:schemeClr val="bg1">
                        <a:lumMod val="75000"/>
                      </a:schemeClr>
                    </a:solidFill>
                  </a:tcPr>
                </a:tc>
                <a:tc>
                  <a:txBody>
                    <a:bodyPr/>
                    <a:lstStyle/>
                    <a:p>
                      <a:pPr algn="l" rtl="0" fontAlgn="ctr"/>
                      <a:r>
                        <a:rPr lang="en-US" sz="2000" u="none" strike="noStrike" dirty="0">
                          <a:effectLst/>
                        </a:rPr>
                        <a:t>{(1, 1), (3, 2)}</a:t>
                      </a:r>
                      <a:endParaRPr lang="en-US" sz="2000" b="0" i="0" u="none" strike="noStrike" dirty="0">
                        <a:solidFill>
                          <a:srgbClr val="000000"/>
                        </a:solidFill>
                        <a:effectLst/>
                        <a:latin typeface="Calibri" panose="020F0502020204030204" pitchFamily="34" charset="0"/>
                      </a:endParaRPr>
                    </a:p>
                  </a:txBody>
                  <a:tcPr marL="8525" marR="8525" marT="8525" marB="0" anchor="ctr">
                    <a:solidFill>
                      <a:schemeClr val="bg1">
                        <a:lumMod val="75000"/>
                      </a:schemeClr>
                    </a:solidFill>
                  </a:tcPr>
                </a:tc>
                <a:extLst>
                  <a:ext uri="{0D108BD9-81ED-4DB2-BD59-A6C34878D82A}">
                    <a16:rowId xmlns:a16="http://schemas.microsoft.com/office/drawing/2014/main" val="3313092380"/>
                  </a:ext>
                </a:extLst>
              </a:tr>
              <a:tr h="1199520">
                <a:tc>
                  <a:txBody>
                    <a:bodyPr/>
                    <a:lstStyle/>
                    <a:p>
                      <a:pPr algn="l" rtl="0" fontAlgn="ctr"/>
                      <a:r>
                        <a:rPr lang="en-US" sz="2000" u="none" strike="noStrike" dirty="0">
                          <a:effectLst/>
                        </a:rPr>
                        <a:t>collectAsMap()</a:t>
                      </a:r>
                      <a:endParaRPr lang="en-US" sz="2000" b="0" i="0" u="none" strike="noStrike" dirty="0">
                        <a:solidFill>
                          <a:srgbClr val="000000"/>
                        </a:solidFill>
                        <a:effectLst/>
                        <a:latin typeface="Calibri" panose="020F0502020204030204" pitchFamily="34" charset="0"/>
                      </a:endParaRPr>
                    </a:p>
                  </a:txBody>
                  <a:tcPr marL="8525" marR="8525" marT="8525" marB="0" anchor="ctr">
                    <a:solidFill>
                      <a:schemeClr val="bg1">
                        <a:lumMod val="85000"/>
                      </a:schemeClr>
                    </a:solidFill>
                  </a:tcPr>
                </a:tc>
                <a:tc>
                  <a:txBody>
                    <a:bodyPr/>
                    <a:lstStyle/>
                    <a:p>
                      <a:pPr algn="l" rtl="0" fontAlgn="ctr"/>
                      <a:r>
                        <a:rPr lang="en-US" sz="2000" u="none" strike="noStrike" dirty="0">
                          <a:effectLst/>
                        </a:rPr>
                        <a:t>Collect the result as a map to provide easy lookup</a:t>
                      </a:r>
                    </a:p>
                  </a:txBody>
                  <a:tcPr marL="8525" marR="8525" marT="8525" marB="0" anchor="ctr">
                    <a:solidFill>
                      <a:schemeClr val="bg1">
                        <a:lumMod val="85000"/>
                      </a:schemeClr>
                    </a:solidFill>
                  </a:tcPr>
                </a:tc>
                <a:tc>
                  <a:txBody>
                    <a:bodyPr/>
                    <a:lstStyle/>
                    <a:p>
                      <a:pPr algn="l" rtl="0" fontAlgn="ctr"/>
                      <a:r>
                        <a:rPr lang="en-US" sz="2000" u="none" strike="noStrike" dirty="0">
                          <a:effectLst/>
                        </a:rPr>
                        <a:t>rdd.collectAsMap()</a:t>
                      </a:r>
                      <a:endParaRPr lang="en-US" sz="2000" b="0" i="0" u="none" strike="noStrike" dirty="0">
                        <a:solidFill>
                          <a:srgbClr val="000000"/>
                        </a:solidFill>
                        <a:effectLst/>
                        <a:latin typeface="Calibri" panose="020F0502020204030204" pitchFamily="34" charset="0"/>
                      </a:endParaRPr>
                    </a:p>
                  </a:txBody>
                  <a:tcPr marL="8525" marR="8525" marT="8525" marB="0" anchor="ctr">
                    <a:solidFill>
                      <a:schemeClr val="bg1">
                        <a:lumMod val="85000"/>
                      </a:schemeClr>
                    </a:solidFill>
                  </a:tcPr>
                </a:tc>
                <a:tc>
                  <a:txBody>
                    <a:bodyPr/>
                    <a:lstStyle/>
                    <a:p>
                      <a:pPr algn="l" rtl="0" fontAlgn="ctr"/>
                      <a:r>
                        <a:rPr lang="en-US" sz="2000" u="none" strike="noStrike" dirty="0">
                          <a:effectLst/>
                        </a:rPr>
                        <a:t>Map {(1, 2), (3,4), (3, 6)}</a:t>
                      </a:r>
                      <a:endParaRPr lang="en-US" sz="2000" b="0" i="0" u="none" strike="noStrike" dirty="0">
                        <a:solidFill>
                          <a:srgbClr val="000000"/>
                        </a:solidFill>
                        <a:effectLst/>
                        <a:latin typeface="Calibri" panose="020F0502020204030204" pitchFamily="34" charset="0"/>
                      </a:endParaRPr>
                    </a:p>
                  </a:txBody>
                  <a:tcPr marL="8525" marR="8525" marT="8525" marB="0" anchor="ctr">
                    <a:solidFill>
                      <a:schemeClr val="bg1">
                        <a:lumMod val="85000"/>
                      </a:schemeClr>
                    </a:solidFill>
                  </a:tcPr>
                </a:tc>
                <a:extLst>
                  <a:ext uri="{0D108BD9-81ED-4DB2-BD59-A6C34878D82A}">
                    <a16:rowId xmlns:a16="http://schemas.microsoft.com/office/drawing/2014/main" val="3762449993"/>
                  </a:ext>
                </a:extLst>
              </a:tr>
              <a:tr h="1109211">
                <a:tc>
                  <a:txBody>
                    <a:bodyPr/>
                    <a:lstStyle/>
                    <a:p>
                      <a:pPr algn="l" rtl="0" fontAlgn="ctr"/>
                      <a:r>
                        <a:rPr lang="en-US" sz="2000" u="none" strike="noStrike" dirty="0">
                          <a:effectLst/>
                        </a:rPr>
                        <a:t>lookup(key)</a:t>
                      </a:r>
                      <a:endParaRPr lang="en-US" sz="2000" b="0" i="0" u="none" strike="noStrike" dirty="0">
                        <a:solidFill>
                          <a:srgbClr val="000000"/>
                        </a:solidFill>
                        <a:effectLst/>
                        <a:latin typeface="Calibri" panose="020F0502020204030204" pitchFamily="34" charset="0"/>
                      </a:endParaRPr>
                    </a:p>
                  </a:txBody>
                  <a:tcPr marL="8525" marR="8525" marT="8525" marB="0" anchor="ctr">
                    <a:solidFill>
                      <a:schemeClr val="bg1">
                        <a:lumMod val="75000"/>
                      </a:schemeClr>
                    </a:solidFill>
                  </a:tcPr>
                </a:tc>
                <a:tc>
                  <a:txBody>
                    <a:bodyPr/>
                    <a:lstStyle/>
                    <a:p>
                      <a:pPr algn="l" rtl="0" fontAlgn="ctr"/>
                      <a:r>
                        <a:rPr lang="en-US" sz="2000" u="none" strike="noStrike" dirty="0">
                          <a:effectLst/>
                        </a:rPr>
                        <a:t>Return all values associated with the provided key</a:t>
                      </a:r>
                      <a:endParaRPr lang="en-US" sz="2000" b="0" i="0" u="none" strike="noStrike" dirty="0">
                        <a:solidFill>
                          <a:srgbClr val="000000"/>
                        </a:solidFill>
                        <a:effectLst/>
                        <a:latin typeface="Calibri" panose="020F0502020204030204" pitchFamily="34" charset="0"/>
                      </a:endParaRPr>
                    </a:p>
                  </a:txBody>
                  <a:tcPr marL="8525" marR="8525" marT="8525" marB="0" anchor="ctr">
                    <a:solidFill>
                      <a:schemeClr val="bg1">
                        <a:lumMod val="75000"/>
                      </a:schemeClr>
                    </a:solidFill>
                  </a:tcPr>
                </a:tc>
                <a:tc>
                  <a:txBody>
                    <a:bodyPr/>
                    <a:lstStyle/>
                    <a:p>
                      <a:pPr algn="l" rtl="0" fontAlgn="ctr"/>
                      <a:r>
                        <a:rPr lang="en-US" sz="2000" u="none" strike="noStrike" dirty="0">
                          <a:effectLst/>
                        </a:rPr>
                        <a:t>rdd.lookup(3)</a:t>
                      </a:r>
                      <a:endParaRPr lang="en-US" sz="2000" b="0" i="0" u="none" strike="noStrike" dirty="0">
                        <a:solidFill>
                          <a:srgbClr val="000000"/>
                        </a:solidFill>
                        <a:effectLst/>
                        <a:latin typeface="Calibri" panose="020F0502020204030204" pitchFamily="34" charset="0"/>
                      </a:endParaRPr>
                    </a:p>
                  </a:txBody>
                  <a:tcPr marL="8525" marR="8525" marT="8525" marB="0" anchor="ctr">
                    <a:solidFill>
                      <a:schemeClr val="bg1">
                        <a:lumMod val="75000"/>
                      </a:schemeClr>
                    </a:solidFill>
                  </a:tcPr>
                </a:tc>
                <a:tc>
                  <a:txBody>
                    <a:bodyPr/>
                    <a:lstStyle/>
                    <a:p>
                      <a:pPr algn="l" rtl="0" fontAlgn="ctr"/>
                      <a:r>
                        <a:rPr lang="en-US" sz="2000" u="none" strike="noStrike" dirty="0">
                          <a:effectLst/>
                        </a:rPr>
                        <a:t>[4, 6]</a:t>
                      </a:r>
                      <a:endParaRPr lang="en-US" sz="2000" b="0" i="0" u="none" strike="noStrike" dirty="0">
                        <a:solidFill>
                          <a:srgbClr val="000000"/>
                        </a:solidFill>
                        <a:effectLst/>
                        <a:latin typeface="Calibri" panose="020F0502020204030204" pitchFamily="34" charset="0"/>
                      </a:endParaRPr>
                    </a:p>
                  </a:txBody>
                  <a:tcPr marL="8525" marR="8525" marT="8525" marB="0" anchor="ctr">
                    <a:solidFill>
                      <a:schemeClr val="bg1">
                        <a:lumMod val="75000"/>
                      </a:schemeClr>
                    </a:solidFill>
                  </a:tcPr>
                </a:tc>
                <a:extLst>
                  <a:ext uri="{0D108BD9-81ED-4DB2-BD59-A6C34878D82A}">
                    <a16:rowId xmlns:a16="http://schemas.microsoft.com/office/drawing/2014/main" val="3905921206"/>
                  </a:ext>
                </a:extLst>
              </a:tr>
            </a:tbl>
          </a:graphicData>
        </a:graphic>
      </p:graphicFrame>
    </p:spTree>
    <p:extLst>
      <p:ext uri="{BB962C8B-B14F-4D97-AF65-F5344CB8AC3E}">
        <p14:creationId xmlns:p14="http://schemas.microsoft.com/office/powerpoint/2010/main" val="420447285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EACDB-63D8-400D-9400-6CE8C08DEEDC}"/>
              </a:ext>
            </a:extLst>
          </p:cNvPr>
          <p:cNvSpPr>
            <a:spLocks noGrp="1"/>
          </p:cNvSpPr>
          <p:nvPr>
            <p:ph type="title"/>
          </p:nvPr>
        </p:nvSpPr>
        <p:spPr>
          <a:xfrm>
            <a:off x="631767" y="3278621"/>
            <a:ext cx="8229600" cy="1143000"/>
          </a:xfrm>
        </p:spPr>
        <p:txBody>
          <a:bodyPr/>
          <a:lstStyle/>
          <a:p>
            <a:r>
              <a:rPr lang="en-US" dirty="0"/>
              <a:t>RDD Lab</a:t>
            </a:r>
          </a:p>
        </p:txBody>
      </p:sp>
    </p:spTree>
    <p:extLst>
      <p:ext uri="{BB962C8B-B14F-4D97-AF65-F5344CB8AC3E}">
        <p14:creationId xmlns:p14="http://schemas.microsoft.com/office/powerpoint/2010/main" val="115713024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a:extLst>
              <a:ext uri="{FF2B5EF4-FFF2-40B4-BE49-F238E27FC236}">
                <a16:creationId xmlns:a16="http://schemas.microsoft.com/office/drawing/2014/main" id="{69A6C02F-4926-46EE-932F-FECCD28682FA}"/>
              </a:ext>
            </a:extLst>
          </p:cNvPr>
          <p:cNvSpPr>
            <a:spLocks noGrp="1"/>
          </p:cNvSpPr>
          <p:nvPr>
            <p:ph type="title"/>
          </p:nvPr>
        </p:nvSpPr>
        <p:spPr/>
        <p:txBody>
          <a:bodyPr>
            <a:noAutofit/>
          </a:bodyPr>
          <a:lstStyle/>
          <a:p>
            <a:r>
              <a:rPr lang="en-US" altLang="en-US" sz="3200" dirty="0"/>
              <a:t>More Reading</a:t>
            </a:r>
          </a:p>
        </p:txBody>
      </p:sp>
      <p:sp>
        <p:nvSpPr>
          <p:cNvPr id="3" name="Content Placeholder 2">
            <a:extLst>
              <a:ext uri="{FF2B5EF4-FFF2-40B4-BE49-F238E27FC236}">
                <a16:creationId xmlns:a16="http://schemas.microsoft.com/office/drawing/2014/main" id="{4E9663CD-9057-4F24-83CA-25010596E167}"/>
              </a:ext>
            </a:extLst>
          </p:cNvPr>
          <p:cNvSpPr>
            <a:spLocks noGrp="1"/>
          </p:cNvSpPr>
          <p:nvPr>
            <p:ph idx="1"/>
          </p:nvPr>
        </p:nvSpPr>
        <p:spPr>
          <a:xfrm>
            <a:off x="457200" y="2301875"/>
            <a:ext cx="8229600" cy="3673475"/>
          </a:xfrm>
        </p:spPr>
        <p:txBody>
          <a:bodyPr/>
          <a:lstStyle/>
          <a:p>
            <a:r>
              <a:rPr lang="en-US" sz="1800" dirty="0"/>
              <a:t>Spark SQL: Relational Data Processing in Spark: </a:t>
            </a:r>
            <a:r>
              <a:rPr lang="en-US" altLang="en-US" sz="1800" dirty="0">
                <a:hlinkClick r:id="rId3"/>
              </a:rPr>
              <a:t>http://people.csail.mit.edu/matei/papers/2015/sigmod_spark_sql.pdf</a:t>
            </a:r>
            <a:endParaRPr lang="en-US" altLang="en-US" sz="1800" dirty="0"/>
          </a:p>
          <a:p>
            <a:r>
              <a:rPr lang="en-US" altLang="en-US" sz="1800" dirty="0"/>
              <a:t>Apache Spark as a Compiler: Joining a Billion Rows per Second on a Laptop:  </a:t>
            </a:r>
            <a:r>
              <a:rPr lang="en-US" altLang="en-US" sz="1800" dirty="0">
                <a:hlinkClick r:id="rId4"/>
              </a:rPr>
              <a:t>https://databricks.com/blog/2016/05/23/apache-spark-as-a-compiler-joining-a-billion-rows-per-second-on-a-laptop.html</a:t>
            </a:r>
            <a:endParaRPr lang="en-US" altLang="en-US" sz="1800" dirty="0"/>
          </a:p>
          <a:p>
            <a:r>
              <a:rPr lang="en-US" altLang="en-US" sz="1800" dirty="0"/>
              <a:t>Project Tungsten: Bringing Apache Spark Closer to Bare Metal: </a:t>
            </a:r>
            <a:r>
              <a:rPr lang="en-US" altLang="en-US" sz="1800" dirty="0">
                <a:hlinkClick r:id="rId5"/>
              </a:rPr>
              <a:t>https://databricks.com/blog/2015/04/28/project-tungsten-bringing-spark-closer-to-bare-metal.html</a:t>
            </a:r>
            <a:endParaRPr lang="en-US" altLang="en-US" sz="1800" dirty="0"/>
          </a:p>
          <a:p>
            <a:r>
              <a:rPr lang="en-US" altLang="en-US" sz="1800" dirty="0"/>
              <a:t>Partitioning: </a:t>
            </a:r>
          </a:p>
          <a:p>
            <a:pPr lvl="1"/>
            <a:r>
              <a:rPr lang="en-US" altLang="en-US" sz="1800" dirty="0">
                <a:hlinkClick r:id="rId6"/>
              </a:rPr>
              <a:t>https://medium.com/parrot-prediction/partitioning-in-apache-spark-8134ad840b0</a:t>
            </a:r>
            <a:endParaRPr lang="en-US" altLang="en-US" sz="1800" dirty="0"/>
          </a:p>
          <a:p>
            <a:pPr lvl="1"/>
            <a:r>
              <a:rPr lang="en-US" altLang="en-US" sz="1800" dirty="0">
                <a:hlinkClick r:id="rId7"/>
              </a:rPr>
              <a:t>https://techmagie.wordpress.com/2015/12/19/understanding-spark-partitioning/</a:t>
            </a:r>
            <a:endParaRPr lang="en-US" altLang="en-US" sz="1800" dirty="0"/>
          </a:p>
          <a:p>
            <a:pPr lvl="1"/>
            <a:r>
              <a:rPr lang="en-US" altLang="en-US" sz="1800" dirty="0">
                <a:hlinkClick r:id="rId8"/>
              </a:rPr>
              <a:t>http://ethen8181.github.io/machine-learning/big_data/</a:t>
            </a:r>
            <a:r>
              <a:rPr lang="en-US" altLang="en-US" sz="1800" dirty="0" err="1">
                <a:hlinkClick r:id="rId8"/>
              </a:rPr>
              <a:t>spark_partitions.html</a:t>
            </a:r>
            <a:endParaRPr lang="en-US" altLang="en-US" sz="1800" dirty="0"/>
          </a:p>
          <a:p>
            <a:endParaRPr lang="en-US" altLang="en-US" sz="1800" dirty="0"/>
          </a:p>
        </p:txBody>
      </p:sp>
    </p:spTree>
    <p:extLst>
      <p:ext uri="{BB962C8B-B14F-4D97-AF65-F5344CB8AC3E}">
        <p14:creationId xmlns:p14="http://schemas.microsoft.com/office/powerpoint/2010/main" val="152541345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8F76A-4574-46C1-99B1-952B87DEA0BF}"/>
              </a:ext>
            </a:extLst>
          </p:cNvPr>
          <p:cNvSpPr>
            <a:spLocks noGrp="1"/>
          </p:cNvSpPr>
          <p:nvPr>
            <p:ph type="title"/>
          </p:nvPr>
        </p:nvSpPr>
        <p:spPr/>
        <p:txBody>
          <a:bodyPr/>
          <a:lstStyle/>
          <a:p>
            <a:r>
              <a:rPr lang="en-US" dirty="0"/>
              <a:t>Questions</a:t>
            </a:r>
          </a:p>
        </p:txBody>
      </p:sp>
      <p:pic>
        <p:nvPicPr>
          <p:cNvPr id="4" name="Picture 3" descr="Image result for questions">
            <a:extLst>
              <a:ext uri="{FF2B5EF4-FFF2-40B4-BE49-F238E27FC236}">
                <a16:creationId xmlns:a16="http://schemas.microsoft.com/office/drawing/2014/main" id="{C6A380EB-6035-4F30-AFC7-ECA378B2E6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389717"/>
            <a:ext cx="9144000" cy="3975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2229293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a:extLst>
              <a:ext uri="{FF2B5EF4-FFF2-40B4-BE49-F238E27FC236}">
                <a16:creationId xmlns:a16="http://schemas.microsoft.com/office/drawing/2014/main" id="{69A6C02F-4926-46EE-932F-FECCD28682FA}"/>
              </a:ext>
            </a:extLst>
          </p:cNvPr>
          <p:cNvSpPr>
            <a:spLocks noGrp="1"/>
          </p:cNvSpPr>
          <p:nvPr>
            <p:ph type="title"/>
          </p:nvPr>
        </p:nvSpPr>
        <p:spPr/>
        <p:txBody>
          <a:bodyPr>
            <a:noAutofit/>
          </a:bodyPr>
          <a:lstStyle/>
          <a:p>
            <a:r>
              <a:rPr lang="en-US" altLang="en-US" sz="3200" dirty="0"/>
              <a:t>Homework</a:t>
            </a:r>
          </a:p>
        </p:txBody>
      </p:sp>
      <p:sp>
        <p:nvSpPr>
          <p:cNvPr id="3" name="Content Placeholder 2">
            <a:extLst>
              <a:ext uri="{FF2B5EF4-FFF2-40B4-BE49-F238E27FC236}">
                <a16:creationId xmlns:a16="http://schemas.microsoft.com/office/drawing/2014/main" id="{4E9663CD-9057-4F24-83CA-25010596E167}"/>
              </a:ext>
            </a:extLst>
          </p:cNvPr>
          <p:cNvSpPr>
            <a:spLocks noGrp="1"/>
          </p:cNvSpPr>
          <p:nvPr>
            <p:ph idx="1"/>
          </p:nvPr>
        </p:nvSpPr>
        <p:spPr/>
        <p:txBody>
          <a:bodyPr/>
          <a:lstStyle/>
          <a:p>
            <a:r>
              <a:rPr lang="en-US" altLang="en-US" sz="2800" dirty="0">
                <a:solidFill>
                  <a:schemeClr val="tx2"/>
                </a:solidFill>
              </a:rPr>
              <a:t>No deliverable RDD homework</a:t>
            </a:r>
          </a:p>
          <a:p>
            <a:r>
              <a:rPr lang="en-US" altLang="zh-TW" sz="2800" dirty="0">
                <a:solidFill>
                  <a:schemeClr val="tx2"/>
                </a:solidFill>
              </a:rPr>
              <a:t>Get </a:t>
            </a:r>
            <a:r>
              <a:rPr lang="en-US" altLang="zh-TW" sz="2800" dirty="0" err="1">
                <a:solidFill>
                  <a:schemeClr val="tx2"/>
                </a:solidFill>
              </a:rPr>
              <a:t>Spark+PySpark</a:t>
            </a:r>
            <a:r>
              <a:rPr lang="en-US" altLang="zh-TW" sz="2800" dirty="0">
                <a:solidFill>
                  <a:schemeClr val="tx2"/>
                </a:solidFill>
              </a:rPr>
              <a:t> installed on your computer</a:t>
            </a:r>
          </a:p>
          <a:p>
            <a:pPr lvl="1"/>
            <a:r>
              <a:rPr lang="en-US" altLang="zh-TW" sz="2400" dirty="0">
                <a:solidFill>
                  <a:schemeClr val="tx2"/>
                </a:solidFill>
              </a:rPr>
              <a:t>Docker</a:t>
            </a:r>
          </a:p>
          <a:p>
            <a:pPr lvl="1"/>
            <a:r>
              <a:rPr lang="en-US" altLang="zh-TW" sz="2400" dirty="0">
                <a:solidFill>
                  <a:schemeClr val="tx2"/>
                </a:solidFill>
              </a:rPr>
              <a:t>get familiar with </a:t>
            </a:r>
            <a:r>
              <a:rPr lang="en-US" altLang="zh-TW" sz="2400" dirty="0" err="1">
                <a:solidFill>
                  <a:schemeClr val="tx2"/>
                </a:solidFill>
              </a:rPr>
              <a:t>PySpark</a:t>
            </a:r>
            <a:r>
              <a:rPr lang="en-US" altLang="zh-TW" sz="2400" dirty="0">
                <a:solidFill>
                  <a:schemeClr val="tx2"/>
                </a:solidFill>
              </a:rPr>
              <a:t> on Google </a:t>
            </a:r>
            <a:r>
              <a:rPr lang="en-US" altLang="zh-TW" sz="2400" dirty="0" err="1">
                <a:solidFill>
                  <a:schemeClr val="tx2"/>
                </a:solidFill>
              </a:rPr>
              <a:t>Colab</a:t>
            </a:r>
            <a:r>
              <a:rPr lang="en-US" altLang="zh-TW" sz="2400" dirty="0">
                <a:solidFill>
                  <a:schemeClr val="tx2"/>
                </a:solidFill>
              </a:rPr>
              <a:t> (</a:t>
            </a:r>
            <a:r>
              <a:rPr lang="en-US" altLang="zh-TW" sz="2400" dirty="0">
                <a:solidFill>
                  <a:schemeClr val="tx2"/>
                </a:solidFill>
                <a:hlinkClick r:id="rId2"/>
              </a:rPr>
              <a:t>https://www.analyticsvidhya.com/blog/2020/11/a-must-read-guide-on-how-to-work-with-pyspark-on-google-colab-for-data-scientists/</a:t>
            </a:r>
            <a:r>
              <a:rPr lang="en-US" altLang="zh-TW" sz="2400" dirty="0">
                <a:solidFill>
                  <a:schemeClr val="tx2"/>
                </a:solidFill>
              </a:rPr>
              <a:t>)</a:t>
            </a:r>
          </a:p>
          <a:p>
            <a:pPr lvl="1"/>
            <a:r>
              <a:rPr lang="en-US" altLang="zh-TW" sz="2400" dirty="0">
                <a:solidFill>
                  <a:schemeClr val="tx2"/>
                </a:solidFill>
              </a:rPr>
              <a:t>Install locally (possibly via Anaconda? https://</a:t>
            </a:r>
            <a:r>
              <a:rPr lang="en-US" altLang="zh-TW" sz="2400" dirty="0" err="1">
                <a:solidFill>
                  <a:schemeClr val="tx2"/>
                </a:solidFill>
              </a:rPr>
              <a:t>anaconda.org</a:t>
            </a:r>
            <a:r>
              <a:rPr lang="en-US" altLang="zh-TW" sz="2400" dirty="0">
                <a:solidFill>
                  <a:schemeClr val="tx2"/>
                </a:solidFill>
              </a:rPr>
              <a:t>/</a:t>
            </a:r>
            <a:r>
              <a:rPr lang="en-US" altLang="zh-TW" sz="2400" dirty="0" err="1">
                <a:solidFill>
                  <a:schemeClr val="tx2"/>
                </a:solidFill>
              </a:rPr>
              <a:t>conda</a:t>
            </a:r>
            <a:r>
              <a:rPr lang="en-US" altLang="zh-TW" sz="2400" dirty="0">
                <a:solidFill>
                  <a:schemeClr val="tx2"/>
                </a:solidFill>
              </a:rPr>
              <a:t>-forge/</a:t>
            </a:r>
            <a:r>
              <a:rPr lang="en-US" altLang="zh-TW" sz="2400" dirty="0" err="1">
                <a:solidFill>
                  <a:schemeClr val="tx2"/>
                </a:solidFill>
              </a:rPr>
              <a:t>pyspark</a:t>
            </a:r>
            <a:r>
              <a:rPr lang="en-US" altLang="zh-TW" sz="2400" dirty="0">
                <a:solidFill>
                  <a:schemeClr val="tx2"/>
                </a:solidFill>
              </a:rPr>
              <a:t>)</a:t>
            </a:r>
          </a:p>
        </p:txBody>
      </p:sp>
    </p:spTree>
    <p:extLst>
      <p:ext uri="{BB962C8B-B14F-4D97-AF65-F5344CB8AC3E}">
        <p14:creationId xmlns:p14="http://schemas.microsoft.com/office/powerpoint/2010/main" val="325995166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AB42A-4FB5-914A-9C51-048EAEFE9A5E}"/>
              </a:ext>
            </a:extLst>
          </p:cNvPr>
          <p:cNvSpPr>
            <a:spLocks noGrp="1"/>
          </p:cNvSpPr>
          <p:nvPr>
            <p:ph type="title"/>
          </p:nvPr>
        </p:nvSpPr>
        <p:spPr/>
        <p:txBody>
          <a:bodyPr/>
          <a:lstStyle/>
          <a:p>
            <a:r>
              <a:rPr lang="en-US" dirty="0"/>
              <a:t>Project Proposal</a:t>
            </a:r>
          </a:p>
        </p:txBody>
      </p:sp>
      <p:sp>
        <p:nvSpPr>
          <p:cNvPr id="3" name="Content Placeholder 2">
            <a:extLst>
              <a:ext uri="{FF2B5EF4-FFF2-40B4-BE49-F238E27FC236}">
                <a16:creationId xmlns:a16="http://schemas.microsoft.com/office/drawing/2014/main" id="{1ABEB7DF-E698-C548-A78C-A2A51021C08A}"/>
              </a:ext>
            </a:extLst>
          </p:cNvPr>
          <p:cNvSpPr>
            <a:spLocks noGrp="1"/>
          </p:cNvSpPr>
          <p:nvPr>
            <p:ph idx="1"/>
          </p:nvPr>
        </p:nvSpPr>
        <p:spPr/>
        <p:txBody>
          <a:bodyPr/>
          <a:lstStyle/>
          <a:p>
            <a:r>
              <a:rPr lang="en-US" sz="2800" dirty="0"/>
              <a:t>Power Point slide deck with high-level abstract</a:t>
            </a:r>
          </a:p>
          <a:p>
            <a:pPr lvl="1"/>
            <a:r>
              <a:rPr lang="en-US" sz="2000" dirty="0"/>
              <a:t>Introduction (1 slide)</a:t>
            </a:r>
          </a:p>
          <a:p>
            <a:pPr lvl="1"/>
            <a:r>
              <a:rPr lang="en-US" sz="2000" dirty="0"/>
              <a:t>Topic Domain Big Data Problem (1 ~ 2 slides)</a:t>
            </a:r>
          </a:p>
          <a:p>
            <a:pPr lvl="1"/>
            <a:r>
              <a:rPr lang="en-US" sz="2000" dirty="0"/>
              <a:t>Proposed solution (2 ~ 3 slides)</a:t>
            </a:r>
          </a:p>
          <a:p>
            <a:r>
              <a:rPr lang="en-US" dirty="0"/>
              <a:t>Still delivered via </a:t>
            </a:r>
            <a:r>
              <a:rPr lang="en-US" dirty="0" err="1"/>
              <a:t>Github</a:t>
            </a:r>
            <a:r>
              <a:rPr lang="en-US" dirty="0"/>
              <a:t> (follow instructions on Blackboard)</a:t>
            </a:r>
          </a:p>
          <a:p>
            <a:endParaRPr lang="en-US" sz="2800" dirty="0"/>
          </a:p>
        </p:txBody>
      </p:sp>
    </p:spTree>
    <p:extLst>
      <p:ext uri="{BB962C8B-B14F-4D97-AF65-F5344CB8AC3E}">
        <p14:creationId xmlns:p14="http://schemas.microsoft.com/office/powerpoint/2010/main" val="31958850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BBD70-7FD4-424C-9ABC-8C1CD1A6CBDB}"/>
              </a:ext>
            </a:extLst>
          </p:cNvPr>
          <p:cNvSpPr>
            <a:spLocks noGrp="1"/>
          </p:cNvSpPr>
          <p:nvPr>
            <p:ph type="title"/>
          </p:nvPr>
        </p:nvSpPr>
        <p:spPr/>
        <p:txBody>
          <a:bodyPr/>
          <a:lstStyle/>
          <a:p>
            <a:r>
              <a:rPr lang="en-US" dirty="0"/>
              <a:t>Final Project Grading Rubric</a:t>
            </a:r>
          </a:p>
        </p:txBody>
      </p:sp>
      <p:sp>
        <p:nvSpPr>
          <p:cNvPr id="4" name="TextBox 3">
            <a:extLst>
              <a:ext uri="{FF2B5EF4-FFF2-40B4-BE49-F238E27FC236}">
                <a16:creationId xmlns:a16="http://schemas.microsoft.com/office/drawing/2014/main" id="{5CB63223-B6B2-7640-AE05-6BD1E8FFFD6E}"/>
              </a:ext>
            </a:extLst>
          </p:cNvPr>
          <p:cNvSpPr txBox="1"/>
          <p:nvPr/>
        </p:nvSpPr>
        <p:spPr>
          <a:xfrm>
            <a:off x="1421476" y="2056686"/>
            <a:ext cx="7165571" cy="4524315"/>
          </a:xfrm>
          <a:prstGeom prst="rect">
            <a:avLst/>
          </a:prstGeom>
          <a:noFill/>
        </p:spPr>
        <p:txBody>
          <a:bodyPr wrap="square" rtlCol="0">
            <a:spAutoFit/>
          </a:bodyPr>
          <a:lstStyle/>
          <a:p>
            <a:r>
              <a:rPr lang="en-US" dirty="0">
                <a:solidFill>
                  <a:schemeClr val="accent6">
                    <a:lumMod val="75000"/>
                  </a:schemeClr>
                </a:solidFill>
              </a:rPr>
              <a:t>Originality (20%)</a:t>
            </a:r>
          </a:p>
          <a:p>
            <a:pPr marL="285750" indent="-285750">
              <a:buFont typeface="Arial" panose="020B0604020202020204" pitchFamily="34" charset="0"/>
              <a:buChar char="•"/>
            </a:pPr>
            <a:r>
              <a:rPr lang="en-US" dirty="0"/>
              <a:t>Bring new ideas. </a:t>
            </a:r>
          </a:p>
          <a:p>
            <a:endParaRPr lang="en-US" dirty="0"/>
          </a:p>
          <a:p>
            <a:r>
              <a:rPr lang="en-US" dirty="0">
                <a:solidFill>
                  <a:schemeClr val="accent6">
                    <a:lumMod val="75000"/>
                  </a:schemeClr>
                </a:solidFill>
              </a:rPr>
              <a:t>Project Execution (30%)</a:t>
            </a:r>
          </a:p>
          <a:p>
            <a:pPr marL="285750" indent="-285750">
              <a:buFont typeface="Arial" panose="020B0604020202020204" pitchFamily="34" charset="0"/>
              <a:buChar char="•"/>
            </a:pPr>
            <a:r>
              <a:rPr lang="en-US" dirty="0"/>
              <a:t>Big data techniques covered in the class</a:t>
            </a:r>
          </a:p>
          <a:p>
            <a:pPr marL="285750" indent="-285750">
              <a:buFont typeface="Arial" panose="020B0604020202020204" pitchFamily="34" charset="0"/>
              <a:buChar char="•"/>
            </a:pPr>
            <a:r>
              <a:rPr lang="en-US" dirty="0"/>
              <a:t>Code execution (20%)</a:t>
            </a:r>
          </a:p>
          <a:p>
            <a:pPr marL="285750" indent="-285750">
              <a:buFont typeface="Arial" panose="020B0604020202020204" pitchFamily="34" charset="0"/>
              <a:buChar char="•"/>
            </a:pPr>
            <a:r>
              <a:rPr lang="en-US" dirty="0"/>
              <a:t>Performance Optimization (20%)</a:t>
            </a:r>
          </a:p>
          <a:p>
            <a:endParaRPr lang="en-US" dirty="0"/>
          </a:p>
          <a:p>
            <a:r>
              <a:rPr lang="en-US" dirty="0">
                <a:solidFill>
                  <a:schemeClr val="accent6">
                    <a:lumMod val="75000"/>
                  </a:schemeClr>
                </a:solidFill>
              </a:rPr>
              <a:t>Presentation (30%)</a:t>
            </a:r>
          </a:p>
          <a:p>
            <a:pPr marL="285750" indent="-285750">
              <a:buFont typeface="Arial" panose="020B0604020202020204" pitchFamily="34" charset="0"/>
              <a:buChar char="•"/>
            </a:pPr>
            <a:r>
              <a:rPr lang="en-US" dirty="0"/>
              <a:t>Use of visualization &amp; story telling (20%)</a:t>
            </a:r>
          </a:p>
          <a:p>
            <a:pPr marL="285750" indent="-285750">
              <a:buFont typeface="Arial" panose="020B0604020202020204" pitchFamily="34" charset="0"/>
              <a:buChar char="•"/>
            </a:pPr>
            <a:r>
              <a:rPr lang="en-US" dirty="0"/>
              <a:t>What are interesting insights you gained? (20%) </a:t>
            </a:r>
          </a:p>
          <a:p>
            <a:pPr marL="285750" indent="-285750">
              <a:buFont typeface="Arial" panose="020B0604020202020204" pitchFamily="34" charset="0"/>
              <a:buChar char="•"/>
            </a:pPr>
            <a:r>
              <a:rPr lang="en-US" dirty="0"/>
              <a:t>Don’t read the code</a:t>
            </a:r>
          </a:p>
          <a:p>
            <a:pPr marL="285750" indent="-285750">
              <a:buFont typeface="Arial" panose="020B0604020202020204" pitchFamily="34" charset="0"/>
              <a:buChar char="•"/>
            </a:pPr>
            <a:r>
              <a:rPr lang="en-US" dirty="0"/>
              <a:t>Sell your story: You are pitching to potential investors and your executive board</a:t>
            </a:r>
          </a:p>
          <a:p>
            <a:pPr marL="285750" indent="-285750">
              <a:buFont typeface="Arial" panose="020B0604020202020204" pitchFamily="34" charset="0"/>
              <a:buChar char="•"/>
            </a:pPr>
            <a:endParaRPr lang="en-US" dirty="0"/>
          </a:p>
          <a:p>
            <a:r>
              <a:rPr lang="en-US" dirty="0">
                <a:solidFill>
                  <a:schemeClr val="accent6">
                    <a:lumMod val="75000"/>
                  </a:schemeClr>
                </a:solidFill>
              </a:rPr>
              <a:t>Data Research (20%)</a:t>
            </a:r>
          </a:p>
        </p:txBody>
      </p:sp>
    </p:spTree>
    <p:extLst>
      <p:ext uri="{BB962C8B-B14F-4D97-AF65-F5344CB8AC3E}">
        <p14:creationId xmlns:p14="http://schemas.microsoft.com/office/powerpoint/2010/main" val="5465423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7AF69-B52C-494F-B2FF-710914D58275}"/>
              </a:ext>
            </a:extLst>
          </p:cNvPr>
          <p:cNvSpPr>
            <a:spLocks noGrp="1"/>
          </p:cNvSpPr>
          <p:nvPr>
            <p:ph type="title"/>
          </p:nvPr>
        </p:nvSpPr>
        <p:spPr/>
        <p:txBody>
          <a:bodyPr/>
          <a:lstStyle/>
          <a:p>
            <a:r>
              <a:rPr lang="en-US" dirty="0"/>
              <a:t>Project Schedule</a:t>
            </a:r>
          </a:p>
        </p:txBody>
      </p:sp>
      <p:graphicFrame>
        <p:nvGraphicFramePr>
          <p:cNvPr id="6" name="Table 5">
            <a:extLst>
              <a:ext uri="{FF2B5EF4-FFF2-40B4-BE49-F238E27FC236}">
                <a16:creationId xmlns:a16="http://schemas.microsoft.com/office/drawing/2014/main" id="{FF074740-7FF8-49FD-8B78-101F76D51F79}"/>
              </a:ext>
            </a:extLst>
          </p:cNvPr>
          <p:cNvGraphicFramePr>
            <a:graphicFrameLocks noGrp="1"/>
          </p:cNvGraphicFramePr>
          <p:nvPr/>
        </p:nvGraphicFramePr>
        <p:xfrm>
          <a:off x="457200" y="2301875"/>
          <a:ext cx="8229601" cy="3090222"/>
        </p:xfrm>
        <a:graphic>
          <a:graphicData uri="http://schemas.openxmlformats.org/drawingml/2006/table">
            <a:tbl>
              <a:tblPr>
                <a:tableStyleId>{00A15C55-8517-42AA-B614-E9B94910E393}</a:tableStyleId>
              </a:tblPr>
              <a:tblGrid>
                <a:gridCol w="1230086">
                  <a:extLst>
                    <a:ext uri="{9D8B030D-6E8A-4147-A177-3AD203B41FA5}">
                      <a16:colId xmlns:a16="http://schemas.microsoft.com/office/drawing/2014/main" val="4261580141"/>
                    </a:ext>
                  </a:extLst>
                </a:gridCol>
                <a:gridCol w="2606081">
                  <a:extLst>
                    <a:ext uri="{9D8B030D-6E8A-4147-A177-3AD203B41FA5}">
                      <a16:colId xmlns:a16="http://schemas.microsoft.com/office/drawing/2014/main" val="2309466010"/>
                    </a:ext>
                  </a:extLst>
                </a:gridCol>
                <a:gridCol w="4393434">
                  <a:extLst>
                    <a:ext uri="{9D8B030D-6E8A-4147-A177-3AD203B41FA5}">
                      <a16:colId xmlns:a16="http://schemas.microsoft.com/office/drawing/2014/main" val="3123628152"/>
                    </a:ext>
                  </a:extLst>
                </a:gridCol>
              </a:tblGrid>
              <a:tr h="147783">
                <a:tc>
                  <a:txBody>
                    <a:bodyPr/>
                    <a:lstStyle/>
                    <a:p>
                      <a:pPr algn="ctr" fontAlgn="b"/>
                      <a:r>
                        <a:rPr lang="en-US" sz="2000" u="none" strike="noStrike" dirty="0">
                          <a:solidFill>
                            <a:schemeClr val="bg1"/>
                          </a:solidFill>
                          <a:effectLst/>
                        </a:rPr>
                        <a:t>Week #</a:t>
                      </a:r>
                      <a:endParaRPr lang="en-US" sz="2000" b="1" i="0" u="none" strike="noStrike" dirty="0">
                        <a:solidFill>
                          <a:schemeClr val="bg1"/>
                        </a:solidFill>
                        <a:effectLst/>
                        <a:latin typeface="Calibri" panose="020F0502020204030204" pitchFamily="34" charset="0"/>
                      </a:endParaRPr>
                    </a:p>
                  </a:txBody>
                  <a:tcPr marL="7037" marR="7037" marT="7037" marB="0" anchor="b">
                    <a:solidFill>
                      <a:srgbClr val="002060"/>
                    </a:solidFill>
                  </a:tcPr>
                </a:tc>
                <a:tc>
                  <a:txBody>
                    <a:bodyPr/>
                    <a:lstStyle/>
                    <a:p>
                      <a:pPr algn="ctr" fontAlgn="b"/>
                      <a:r>
                        <a:rPr lang="en-US" sz="2000" u="none" strike="noStrike" dirty="0">
                          <a:solidFill>
                            <a:schemeClr val="bg1"/>
                          </a:solidFill>
                          <a:effectLst/>
                        </a:rPr>
                        <a:t>Activity</a:t>
                      </a:r>
                      <a:endParaRPr lang="en-US" sz="2000" b="1" i="0" u="none" strike="noStrike" dirty="0">
                        <a:solidFill>
                          <a:schemeClr val="bg1"/>
                        </a:solidFill>
                        <a:effectLst/>
                        <a:latin typeface="Calibri" panose="020F0502020204030204" pitchFamily="34" charset="0"/>
                      </a:endParaRPr>
                    </a:p>
                  </a:txBody>
                  <a:tcPr marL="7037" marR="7037" marT="7037" marB="0" anchor="b">
                    <a:solidFill>
                      <a:srgbClr val="002060"/>
                    </a:solidFill>
                  </a:tcPr>
                </a:tc>
                <a:tc>
                  <a:txBody>
                    <a:bodyPr/>
                    <a:lstStyle/>
                    <a:p>
                      <a:pPr algn="ctr" fontAlgn="b"/>
                      <a:r>
                        <a:rPr lang="en-US" sz="2000" u="none" strike="noStrike" dirty="0">
                          <a:solidFill>
                            <a:schemeClr val="bg1"/>
                          </a:solidFill>
                          <a:effectLst/>
                        </a:rPr>
                        <a:t>Expected Outcome</a:t>
                      </a:r>
                      <a:endParaRPr lang="en-US" sz="2000" b="1" i="0" u="none" strike="noStrike" dirty="0">
                        <a:solidFill>
                          <a:schemeClr val="bg1"/>
                        </a:solidFill>
                        <a:effectLst/>
                        <a:latin typeface="Calibri" panose="020F0502020204030204" pitchFamily="34" charset="0"/>
                      </a:endParaRPr>
                    </a:p>
                  </a:txBody>
                  <a:tcPr marL="7037" marR="7037" marT="7037" marB="0" anchor="b">
                    <a:solidFill>
                      <a:srgbClr val="002060"/>
                    </a:solidFill>
                  </a:tcPr>
                </a:tc>
                <a:extLst>
                  <a:ext uri="{0D108BD9-81ED-4DB2-BD59-A6C34878D82A}">
                    <a16:rowId xmlns:a16="http://schemas.microsoft.com/office/drawing/2014/main" val="1623968116"/>
                  </a:ext>
                </a:extLst>
              </a:tr>
              <a:tr h="422238">
                <a:tc>
                  <a:txBody>
                    <a:bodyPr/>
                    <a:lstStyle/>
                    <a:p>
                      <a:pPr algn="ctr" fontAlgn="t"/>
                      <a:r>
                        <a:rPr lang="en-US" sz="2000" u="none" strike="noStrike">
                          <a:effectLst/>
                        </a:rPr>
                        <a:t>1</a:t>
                      </a:r>
                      <a:endParaRPr lang="en-US" sz="2000" b="0" i="0" u="none" strike="noStrike">
                        <a:solidFill>
                          <a:srgbClr val="000000"/>
                        </a:solidFill>
                        <a:effectLst/>
                        <a:latin typeface="Calibri" panose="020F0502020204030204" pitchFamily="34" charset="0"/>
                      </a:endParaRPr>
                    </a:p>
                  </a:txBody>
                  <a:tcPr marL="7037" marR="7037" marT="7037" marB="0"/>
                </a:tc>
                <a:tc>
                  <a:txBody>
                    <a:bodyPr/>
                    <a:lstStyle/>
                    <a:p>
                      <a:pPr algn="l" fontAlgn="t"/>
                      <a:r>
                        <a:rPr lang="en-US" sz="2000" u="none" strike="noStrike" dirty="0">
                          <a:effectLst/>
                        </a:rPr>
                        <a:t>Present the project assignment to students</a:t>
                      </a:r>
                      <a:endParaRPr lang="en-US" sz="2000" b="0" i="0" u="none" strike="noStrike" dirty="0">
                        <a:solidFill>
                          <a:srgbClr val="000000"/>
                        </a:solidFill>
                        <a:effectLst/>
                        <a:latin typeface="Calibri" panose="020F0502020204030204" pitchFamily="34" charset="0"/>
                      </a:endParaRPr>
                    </a:p>
                  </a:txBody>
                  <a:tcPr marL="7037" marR="7037" marT="7037" marB="0"/>
                </a:tc>
                <a:tc>
                  <a:txBody>
                    <a:bodyPr/>
                    <a:lstStyle/>
                    <a:p>
                      <a:pPr algn="l" fontAlgn="t"/>
                      <a:r>
                        <a:rPr lang="en-US" sz="2000" u="none" strike="noStrike" dirty="0">
                          <a:effectLst/>
                        </a:rPr>
                        <a:t>Start thinking about big data project</a:t>
                      </a:r>
                      <a:endParaRPr lang="en-US" sz="2000" b="0" i="0" u="none" strike="noStrike" dirty="0">
                        <a:solidFill>
                          <a:srgbClr val="000000"/>
                        </a:solidFill>
                        <a:effectLst/>
                        <a:latin typeface="Calibri" panose="020F0502020204030204" pitchFamily="34" charset="0"/>
                      </a:endParaRPr>
                    </a:p>
                  </a:txBody>
                  <a:tcPr marL="7037" marR="7037" marT="7037" marB="0"/>
                </a:tc>
                <a:extLst>
                  <a:ext uri="{0D108BD9-81ED-4DB2-BD59-A6C34878D82A}">
                    <a16:rowId xmlns:a16="http://schemas.microsoft.com/office/drawing/2014/main" val="1609792722"/>
                  </a:ext>
                </a:extLst>
              </a:tr>
              <a:tr h="281492">
                <a:tc>
                  <a:txBody>
                    <a:bodyPr/>
                    <a:lstStyle/>
                    <a:p>
                      <a:pPr algn="ctr" fontAlgn="t"/>
                      <a:r>
                        <a:rPr lang="en-US" sz="2000" u="none" strike="noStrike" dirty="0">
                          <a:effectLst/>
                        </a:rPr>
                        <a:t>5</a:t>
                      </a:r>
                      <a:endParaRPr lang="en-US" sz="2000" b="0" i="0" u="none" strike="noStrike" dirty="0">
                        <a:solidFill>
                          <a:srgbClr val="000000"/>
                        </a:solidFill>
                        <a:effectLst/>
                        <a:latin typeface="Calibri" panose="020F0502020204030204" pitchFamily="34" charset="0"/>
                      </a:endParaRPr>
                    </a:p>
                  </a:txBody>
                  <a:tcPr marL="7037" marR="7037" marT="7037" marB="0">
                    <a:solidFill>
                      <a:schemeClr val="tx2">
                        <a:lumMod val="20000"/>
                        <a:lumOff val="80000"/>
                      </a:schemeClr>
                    </a:solidFill>
                  </a:tcPr>
                </a:tc>
                <a:tc>
                  <a:txBody>
                    <a:bodyPr/>
                    <a:lstStyle/>
                    <a:p>
                      <a:pPr algn="l" fontAlgn="t"/>
                      <a:r>
                        <a:rPr lang="en-US" sz="2000" u="none" strike="noStrike" dirty="0">
                          <a:effectLst/>
                        </a:rPr>
                        <a:t>Project idea ready</a:t>
                      </a:r>
                      <a:endParaRPr lang="en-US" sz="2000" b="0" i="0" u="none" strike="noStrike" dirty="0">
                        <a:solidFill>
                          <a:srgbClr val="000000"/>
                        </a:solidFill>
                        <a:effectLst/>
                        <a:latin typeface="Calibri" panose="020F0502020204030204" pitchFamily="34" charset="0"/>
                      </a:endParaRPr>
                    </a:p>
                  </a:txBody>
                  <a:tcPr marL="7037" marR="7037" marT="7037" marB="0">
                    <a:solidFill>
                      <a:schemeClr val="tx2">
                        <a:lumMod val="20000"/>
                        <a:lumOff val="80000"/>
                      </a:schemeClr>
                    </a:solidFill>
                  </a:tcPr>
                </a:tc>
                <a:tc>
                  <a:txBody>
                    <a:bodyPr/>
                    <a:lstStyle/>
                    <a:p>
                      <a:pPr algn="l" fontAlgn="t"/>
                      <a:r>
                        <a:rPr lang="en-US" sz="2000" u="none" strike="noStrike" dirty="0">
                          <a:effectLst/>
                        </a:rPr>
                        <a:t>Prepare a slide deck for presenting the project idea</a:t>
                      </a:r>
                      <a:endParaRPr lang="en-US" sz="2000" b="0" i="0" u="none" strike="noStrike" dirty="0">
                        <a:solidFill>
                          <a:srgbClr val="000000"/>
                        </a:solidFill>
                        <a:effectLst/>
                        <a:latin typeface="Calibri" panose="020F0502020204030204" pitchFamily="34" charset="0"/>
                      </a:endParaRPr>
                    </a:p>
                  </a:txBody>
                  <a:tcPr marL="7037" marR="7037" marT="7037" marB="0">
                    <a:solidFill>
                      <a:schemeClr val="tx2">
                        <a:lumMod val="20000"/>
                        <a:lumOff val="80000"/>
                      </a:schemeClr>
                    </a:solidFill>
                  </a:tcPr>
                </a:tc>
                <a:extLst>
                  <a:ext uri="{0D108BD9-81ED-4DB2-BD59-A6C34878D82A}">
                    <a16:rowId xmlns:a16="http://schemas.microsoft.com/office/drawing/2014/main" val="2265654241"/>
                  </a:ext>
                </a:extLst>
              </a:tr>
              <a:tr h="281492">
                <a:tc>
                  <a:txBody>
                    <a:bodyPr/>
                    <a:lstStyle/>
                    <a:p>
                      <a:pPr algn="ctr" fontAlgn="t"/>
                      <a:r>
                        <a:rPr lang="en-US" sz="2000" u="none" strike="noStrike" dirty="0">
                          <a:effectLst/>
                        </a:rPr>
                        <a:t>10</a:t>
                      </a:r>
                      <a:endParaRPr lang="en-US" sz="2000" b="0" i="0" u="none" strike="noStrike" dirty="0">
                        <a:solidFill>
                          <a:srgbClr val="000000"/>
                        </a:solidFill>
                        <a:effectLst/>
                        <a:latin typeface="Calibri" panose="020F0502020204030204" pitchFamily="34" charset="0"/>
                      </a:endParaRPr>
                    </a:p>
                  </a:txBody>
                  <a:tcPr marL="7037" marR="7037" marT="7037" marB="0"/>
                </a:tc>
                <a:tc>
                  <a:txBody>
                    <a:bodyPr/>
                    <a:lstStyle/>
                    <a:p>
                      <a:pPr algn="l" fontAlgn="t"/>
                      <a:r>
                        <a:rPr lang="en-US" sz="2000" u="none" strike="noStrike" dirty="0">
                          <a:effectLst/>
                        </a:rPr>
                        <a:t>Present project progress report</a:t>
                      </a:r>
                      <a:endParaRPr lang="en-US" sz="2000" b="0" i="0" u="none" strike="noStrike" dirty="0">
                        <a:solidFill>
                          <a:srgbClr val="000000"/>
                        </a:solidFill>
                        <a:effectLst/>
                        <a:latin typeface="Calibri" panose="020F0502020204030204" pitchFamily="34" charset="0"/>
                      </a:endParaRPr>
                    </a:p>
                  </a:txBody>
                  <a:tcPr marL="7037" marR="7037" marT="7037" marB="0"/>
                </a:tc>
                <a:tc>
                  <a:txBody>
                    <a:bodyPr/>
                    <a:lstStyle/>
                    <a:p>
                      <a:pPr algn="l" fontAlgn="t"/>
                      <a:r>
                        <a:rPr lang="en-US" sz="2000" u="none" strike="noStrike" dirty="0">
                          <a:effectLst/>
                        </a:rPr>
                        <a:t>Every student will prepare and submit a project progress status report</a:t>
                      </a:r>
                      <a:endParaRPr lang="en-US" sz="2000" b="0" i="0" u="none" strike="noStrike" dirty="0">
                        <a:solidFill>
                          <a:srgbClr val="000000"/>
                        </a:solidFill>
                        <a:effectLst/>
                        <a:latin typeface="Calibri" panose="020F0502020204030204" pitchFamily="34" charset="0"/>
                      </a:endParaRPr>
                    </a:p>
                  </a:txBody>
                  <a:tcPr marL="7037" marR="7037" marT="7037" marB="0"/>
                </a:tc>
                <a:extLst>
                  <a:ext uri="{0D108BD9-81ED-4DB2-BD59-A6C34878D82A}">
                    <a16:rowId xmlns:a16="http://schemas.microsoft.com/office/drawing/2014/main" val="3253625721"/>
                  </a:ext>
                </a:extLst>
              </a:tr>
              <a:tr h="281492">
                <a:tc>
                  <a:txBody>
                    <a:bodyPr/>
                    <a:lstStyle/>
                    <a:p>
                      <a:pPr algn="ctr" fontAlgn="t"/>
                      <a:r>
                        <a:rPr lang="en-US" sz="2000" u="none" strike="noStrike" dirty="0">
                          <a:effectLst/>
                        </a:rPr>
                        <a:t>14</a:t>
                      </a:r>
                      <a:br>
                        <a:rPr lang="en-US" sz="2000" u="none" strike="noStrike" dirty="0">
                          <a:effectLst/>
                        </a:rPr>
                      </a:br>
                      <a:r>
                        <a:rPr lang="en-US" sz="2000" u="none" strike="noStrike" dirty="0">
                          <a:effectLst/>
                        </a:rPr>
                        <a:t>15</a:t>
                      </a:r>
                      <a:endParaRPr lang="en-US" sz="2000" b="0" i="0" u="none" strike="noStrike" dirty="0">
                        <a:solidFill>
                          <a:srgbClr val="000000"/>
                        </a:solidFill>
                        <a:effectLst/>
                        <a:latin typeface="Calibri" panose="020F0502020204030204" pitchFamily="34" charset="0"/>
                      </a:endParaRPr>
                    </a:p>
                  </a:txBody>
                  <a:tcPr marL="7037" marR="7037" marT="7037" marB="0">
                    <a:solidFill>
                      <a:schemeClr val="tx2">
                        <a:lumMod val="20000"/>
                        <a:lumOff val="80000"/>
                      </a:schemeClr>
                    </a:solidFill>
                  </a:tcPr>
                </a:tc>
                <a:tc>
                  <a:txBody>
                    <a:bodyPr/>
                    <a:lstStyle/>
                    <a:p>
                      <a:pPr algn="l" fontAlgn="t"/>
                      <a:r>
                        <a:rPr lang="en-US" sz="2000" u="none" strike="noStrike" dirty="0">
                          <a:effectLst/>
                        </a:rPr>
                        <a:t>Project presentations</a:t>
                      </a:r>
                      <a:endParaRPr lang="en-US" sz="2000" b="0" i="0" u="none" strike="noStrike" dirty="0">
                        <a:solidFill>
                          <a:srgbClr val="000000"/>
                        </a:solidFill>
                        <a:effectLst/>
                        <a:latin typeface="Calibri" panose="020F0502020204030204" pitchFamily="34" charset="0"/>
                      </a:endParaRPr>
                    </a:p>
                  </a:txBody>
                  <a:tcPr marL="7037" marR="7037" marT="7037" marB="0">
                    <a:solidFill>
                      <a:schemeClr val="tx2">
                        <a:lumMod val="20000"/>
                        <a:lumOff val="80000"/>
                      </a:schemeClr>
                    </a:solidFill>
                  </a:tcPr>
                </a:tc>
                <a:tc>
                  <a:txBody>
                    <a:bodyPr/>
                    <a:lstStyle/>
                    <a:p>
                      <a:pPr algn="l" fontAlgn="t"/>
                      <a:r>
                        <a:rPr lang="en-US" sz="2000" u="none" strike="noStrike" dirty="0">
                          <a:effectLst/>
                        </a:rPr>
                        <a:t>Prepare a slide deck for presenting your project to students</a:t>
                      </a:r>
                      <a:endParaRPr lang="en-US" sz="2000" b="0" i="0" u="none" strike="noStrike" dirty="0">
                        <a:solidFill>
                          <a:srgbClr val="000000"/>
                        </a:solidFill>
                        <a:effectLst/>
                        <a:latin typeface="Calibri" panose="020F0502020204030204" pitchFamily="34" charset="0"/>
                      </a:endParaRPr>
                    </a:p>
                  </a:txBody>
                  <a:tcPr marL="7037" marR="7037" marT="7037" marB="0">
                    <a:solidFill>
                      <a:schemeClr val="tx2">
                        <a:lumMod val="20000"/>
                        <a:lumOff val="80000"/>
                      </a:schemeClr>
                    </a:solidFill>
                  </a:tcPr>
                </a:tc>
                <a:extLst>
                  <a:ext uri="{0D108BD9-81ED-4DB2-BD59-A6C34878D82A}">
                    <a16:rowId xmlns:a16="http://schemas.microsoft.com/office/drawing/2014/main" val="1756697142"/>
                  </a:ext>
                </a:extLst>
              </a:tr>
              <a:tr h="288530">
                <a:tc>
                  <a:txBody>
                    <a:bodyPr/>
                    <a:lstStyle/>
                    <a:p>
                      <a:pPr algn="ctr" fontAlgn="t"/>
                      <a:r>
                        <a:rPr lang="en-US" sz="2000" u="none" strike="noStrike" dirty="0">
                          <a:effectLst/>
                        </a:rPr>
                        <a:t>15</a:t>
                      </a:r>
                      <a:endParaRPr lang="en-US" sz="2000" b="0" i="0" u="none" strike="noStrike" dirty="0">
                        <a:solidFill>
                          <a:srgbClr val="000000"/>
                        </a:solidFill>
                        <a:effectLst/>
                        <a:latin typeface="Calibri" panose="020F0502020204030204" pitchFamily="34" charset="0"/>
                      </a:endParaRPr>
                    </a:p>
                  </a:txBody>
                  <a:tcPr marL="7037" marR="7037" marT="7037" marB="0"/>
                </a:tc>
                <a:tc>
                  <a:txBody>
                    <a:bodyPr/>
                    <a:lstStyle/>
                    <a:p>
                      <a:pPr algn="l" fontAlgn="t"/>
                      <a:r>
                        <a:rPr lang="en-US" sz="2000" u="none" strike="noStrike" dirty="0">
                          <a:effectLst/>
                        </a:rPr>
                        <a:t>Project report</a:t>
                      </a:r>
                      <a:endParaRPr lang="en-US" sz="2000" b="0" i="0" u="none" strike="noStrike" dirty="0">
                        <a:solidFill>
                          <a:srgbClr val="000000"/>
                        </a:solidFill>
                        <a:effectLst/>
                        <a:latin typeface="Calibri" panose="020F0502020204030204" pitchFamily="34" charset="0"/>
                      </a:endParaRPr>
                    </a:p>
                  </a:txBody>
                  <a:tcPr marL="7037" marR="7037" marT="7037" marB="0"/>
                </a:tc>
                <a:tc>
                  <a:txBody>
                    <a:bodyPr/>
                    <a:lstStyle/>
                    <a:p>
                      <a:pPr algn="l" fontAlgn="t"/>
                      <a:r>
                        <a:rPr lang="en-US" sz="2000" b="0" i="0" u="none" strike="noStrike" dirty="0">
                          <a:solidFill>
                            <a:srgbClr val="000000"/>
                          </a:solidFill>
                          <a:effectLst/>
                          <a:latin typeface="Calibri" panose="020F0502020204030204" pitchFamily="34" charset="0"/>
                        </a:rPr>
                        <a:t>Final slide deck and 1-page summary due</a:t>
                      </a:r>
                    </a:p>
                  </a:txBody>
                  <a:tcPr marL="7037" marR="7037" marT="7037" marB="0"/>
                </a:tc>
                <a:extLst>
                  <a:ext uri="{0D108BD9-81ED-4DB2-BD59-A6C34878D82A}">
                    <a16:rowId xmlns:a16="http://schemas.microsoft.com/office/drawing/2014/main" val="3856261490"/>
                  </a:ext>
                </a:extLst>
              </a:tr>
            </a:tbl>
          </a:graphicData>
        </a:graphic>
      </p:graphicFrame>
    </p:spTree>
    <p:extLst>
      <p:ext uri="{BB962C8B-B14F-4D97-AF65-F5344CB8AC3E}">
        <p14:creationId xmlns:p14="http://schemas.microsoft.com/office/powerpoint/2010/main" val="15451232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BBD70-7FD4-424C-9ABC-8C1CD1A6CBDB}"/>
              </a:ext>
            </a:extLst>
          </p:cNvPr>
          <p:cNvSpPr>
            <a:spLocks noGrp="1"/>
          </p:cNvSpPr>
          <p:nvPr>
            <p:ph type="title"/>
          </p:nvPr>
        </p:nvSpPr>
        <p:spPr/>
        <p:txBody>
          <a:bodyPr/>
          <a:lstStyle/>
          <a:p>
            <a:r>
              <a:rPr lang="en-US" dirty="0"/>
              <a:t>Apache Spark Introduction</a:t>
            </a:r>
          </a:p>
        </p:txBody>
      </p:sp>
      <p:pic>
        <p:nvPicPr>
          <p:cNvPr id="5" name="Picture 4">
            <a:extLst>
              <a:ext uri="{FF2B5EF4-FFF2-40B4-BE49-F238E27FC236}">
                <a16:creationId xmlns:a16="http://schemas.microsoft.com/office/drawing/2014/main" id="{E7DECFB6-333E-C742-82E1-868FB40DEB47}"/>
              </a:ext>
            </a:extLst>
          </p:cNvPr>
          <p:cNvPicPr>
            <a:picLocks noChangeAspect="1"/>
          </p:cNvPicPr>
          <p:nvPr/>
        </p:nvPicPr>
        <p:blipFill>
          <a:blip r:embed="rId2"/>
          <a:stretch>
            <a:fillRect/>
          </a:stretch>
        </p:blipFill>
        <p:spPr>
          <a:xfrm>
            <a:off x="1895542" y="2465668"/>
            <a:ext cx="5352915" cy="2787976"/>
          </a:xfrm>
          <a:prstGeom prst="rect">
            <a:avLst/>
          </a:prstGeom>
        </p:spPr>
      </p:pic>
    </p:spTree>
    <p:extLst>
      <p:ext uri="{BB962C8B-B14F-4D97-AF65-F5344CB8AC3E}">
        <p14:creationId xmlns:p14="http://schemas.microsoft.com/office/powerpoint/2010/main" val="13345770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7248DA2E-98FE-457D-8A04-92F77A8C1979}"/>
              </a:ext>
            </a:extLst>
          </p:cNvPr>
          <p:cNvSpPr>
            <a:spLocks noGrp="1"/>
          </p:cNvSpPr>
          <p:nvPr>
            <p:ph type="title"/>
          </p:nvPr>
        </p:nvSpPr>
        <p:spPr>
          <a:xfrm>
            <a:off x="457200" y="887413"/>
            <a:ext cx="8229600" cy="1143000"/>
          </a:xfrm>
        </p:spPr>
        <p:txBody>
          <a:bodyPr/>
          <a:lstStyle/>
          <a:p>
            <a:r>
              <a:rPr lang="en-US" altLang="en-US" dirty="0"/>
              <a:t>What is Apache Spark?</a:t>
            </a:r>
          </a:p>
        </p:txBody>
      </p:sp>
      <p:sp>
        <p:nvSpPr>
          <p:cNvPr id="8" name="Content Placeholder 2">
            <a:extLst>
              <a:ext uri="{FF2B5EF4-FFF2-40B4-BE49-F238E27FC236}">
                <a16:creationId xmlns:a16="http://schemas.microsoft.com/office/drawing/2014/main" id="{927F2D24-538A-4F42-931F-433DA87517E8}"/>
              </a:ext>
            </a:extLst>
          </p:cNvPr>
          <p:cNvSpPr>
            <a:spLocks noGrp="1"/>
          </p:cNvSpPr>
          <p:nvPr>
            <p:ph idx="1"/>
          </p:nvPr>
        </p:nvSpPr>
        <p:spPr>
          <a:xfrm>
            <a:off x="457200" y="2030413"/>
            <a:ext cx="8229600" cy="3673475"/>
          </a:xfrm>
        </p:spPr>
        <p:txBody>
          <a:bodyPr>
            <a:normAutofit fontScale="92500"/>
          </a:bodyPr>
          <a:lstStyle/>
          <a:p>
            <a:r>
              <a:rPr lang="en-US" altLang="en-US" sz="2800" dirty="0"/>
              <a:t>Unified engine for large-scale distributed data processing</a:t>
            </a:r>
          </a:p>
          <a:p>
            <a:pPr lvl="1"/>
            <a:r>
              <a:rPr lang="en-US" altLang="en-US" sz="2400" dirty="0"/>
              <a:t>https://</a:t>
            </a:r>
            <a:r>
              <a:rPr lang="en-US" altLang="en-US" sz="2400" dirty="0" err="1"/>
              <a:t>spark.apache.org</a:t>
            </a:r>
            <a:r>
              <a:rPr lang="en-US" altLang="en-US" sz="2400" dirty="0"/>
              <a:t>/</a:t>
            </a:r>
          </a:p>
          <a:p>
            <a:r>
              <a:rPr lang="en-US" altLang="en-US" sz="2800" dirty="0"/>
              <a:t>In-memory storage for intermediate computations</a:t>
            </a:r>
          </a:p>
          <a:p>
            <a:r>
              <a:rPr lang="en-US" altLang="en-US" sz="2800" dirty="0"/>
              <a:t>Incorporates libraries with composable APIs</a:t>
            </a:r>
          </a:p>
          <a:p>
            <a:pPr lvl="1"/>
            <a:r>
              <a:rPr lang="en-US" altLang="en-US" sz="2400" dirty="0"/>
              <a:t>Machine learning (</a:t>
            </a:r>
            <a:r>
              <a:rPr lang="en-US" altLang="en-US" sz="2400" dirty="0" err="1"/>
              <a:t>MLlib</a:t>
            </a:r>
            <a:r>
              <a:rPr lang="en-US" altLang="en-US" sz="2400" dirty="0"/>
              <a:t>) </a:t>
            </a:r>
          </a:p>
          <a:p>
            <a:pPr lvl="1"/>
            <a:r>
              <a:rPr lang="en-US" altLang="en-US" sz="2400" dirty="0"/>
              <a:t>SQL for interactive queries (</a:t>
            </a:r>
            <a:r>
              <a:rPr lang="en-US" altLang="en-US" sz="2400" dirty="0" err="1"/>
              <a:t>SparkSQL</a:t>
            </a:r>
            <a:r>
              <a:rPr lang="en-US" altLang="en-US" sz="2400" dirty="0"/>
              <a:t>)</a:t>
            </a:r>
          </a:p>
          <a:p>
            <a:pPr lvl="1"/>
            <a:r>
              <a:rPr lang="en-US" altLang="en-US" sz="2400" dirty="0"/>
              <a:t>Structured Streaming</a:t>
            </a:r>
          </a:p>
          <a:p>
            <a:pPr lvl="1"/>
            <a:r>
              <a:rPr lang="en-US" altLang="en-US" sz="2400" dirty="0" err="1"/>
              <a:t>GraphX</a:t>
            </a:r>
            <a:r>
              <a:rPr lang="en-US" altLang="en-US" sz="2400" dirty="0"/>
              <a:t> for graph processing</a:t>
            </a:r>
          </a:p>
        </p:txBody>
      </p:sp>
      <p:pic>
        <p:nvPicPr>
          <p:cNvPr id="2" name="Picture 1">
            <a:extLst>
              <a:ext uri="{FF2B5EF4-FFF2-40B4-BE49-F238E27FC236}">
                <a16:creationId xmlns:a16="http://schemas.microsoft.com/office/drawing/2014/main" id="{CA04FBE6-2D7B-9E46-AD6F-F03C05383912}"/>
              </a:ext>
            </a:extLst>
          </p:cNvPr>
          <p:cNvPicPr>
            <a:picLocks noChangeAspect="1"/>
          </p:cNvPicPr>
          <p:nvPr/>
        </p:nvPicPr>
        <p:blipFill>
          <a:blip r:embed="rId2"/>
          <a:stretch>
            <a:fillRect/>
          </a:stretch>
        </p:blipFill>
        <p:spPr>
          <a:xfrm>
            <a:off x="5433849" y="4643602"/>
            <a:ext cx="3531476" cy="183931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8288</TotalTime>
  <Words>4107</Words>
  <Application>Microsoft Macintosh PowerPoint</Application>
  <PresentationFormat>On-screen Show (4:3)</PresentationFormat>
  <Paragraphs>531</Paragraphs>
  <Slides>55</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55</vt:i4>
      </vt:variant>
    </vt:vector>
  </HeadingPairs>
  <TitlesOfParts>
    <vt:vector size="59" baseType="lpstr">
      <vt:lpstr>Arial</vt:lpstr>
      <vt:lpstr>Calibri</vt:lpstr>
      <vt:lpstr>Garamond</vt:lpstr>
      <vt:lpstr>Office Theme</vt:lpstr>
      <vt:lpstr>Data 603 – Big Data Platforms</vt:lpstr>
      <vt:lpstr>Today’s Lecture Outline</vt:lpstr>
      <vt:lpstr>Homework Review</vt:lpstr>
      <vt:lpstr>Research Paper Grading Rubric</vt:lpstr>
      <vt:lpstr>Technical Paper Schedule</vt:lpstr>
      <vt:lpstr>Final Project Grading Rubric</vt:lpstr>
      <vt:lpstr>Project Schedule</vt:lpstr>
      <vt:lpstr>Apache Spark Introduction</vt:lpstr>
      <vt:lpstr>What is Apache Spark?</vt:lpstr>
      <vt:lpstr>Spark’s Design Philosophy</vt:lpstr>
      <vt:lpstr>Spark’s Design Philosophy</vt:lpstr>
      <vt:lpstr>Spark’s Design Philosophy</vt:lpstr>
      <vt:lpstr>Spark’s Design Philosophy</vt:lpstr>
      <vt:lpstr>Optimization with Tungsten</vt:lpstr>
      <vt:lpstr>Spark SQL</vt:lpstr>
      <vt:lpstr>Spark MLlib (1/2)</vt:lpstr>
      <vt:lpstr>Spark MLlib (2/2)</vt:lpstr>
      <vt:lpstr>Structured Streaming</vt:lpstr>
      <vt:lpstr>GraphX</vt:lpstr>
      <vt:lpstr>Spark Architecture</vt:lpstr>
      <vt:lpstr>Spark Application Concepts</vt:lpstr>
      <vt:lpstr>Spark Application Concepts</vt:lpstr>
      <vt:lpstr>Spark Job, Stages, Tasks</vt:lpstr>
      <vt:lpstr>Spark Job, Stages, Tasks</vt:lpstr>
      <vt:lpstr>Spark Application Concepts</vt:lpstr>
      <vt:lpstr>Glossary</vt:lpstr>
      <vt:lpstr>Transformations and Actions</vt:lpstr>
      <vt:lpstr>Transformations and Actions</vt:lpstr>
      <vt:lpstr>Resilient Distributed Dataset (RDD)</vt:lpstr>
      <vt:lpstr>Spark RDD</vt:lpstr>
      <vt:lpstr>Spark RDD</vt:lpstr>
      <vt:lpstr>Spark RDD</vt:lpstr>
      <vt:lpstr>Sneak Preview: RDD vs. DataFrame vs. Datasets</vt:lpstr>
      <vt:lpstr>Printing elements of an RDD</vt:lpstr>
      <vt:lpstr>RDD Transformations</vt:lpstr>
      <vt:lpstr>Quick Overview  The Lambda () Function</vt:lpstr>
      <vt:lpstr>Single RDD Transformation</vt:lpstr>
      <vt:lpstr>Element-wise transformations</vt:lpstr>
      <vt:lpstr>Element-wise transformations Example [1]</vt:lpstr>
      <vt:lpstr>Element-wise transformations Example [2]</vt:lpstr>
      <vt:lpstr>Multiple RDDs Transformation</vt:lpstr>
      <vt:lpstr>Transformations on Pair RDDs </vt:lpstr>
      <vt:lpstr>Transformations on two Pair RDDs</vt:lpstr>
      <vt:lpstr>Creating Pair (Key/Value) RDDs </vt:lpstr>
      <vt:lpstr>Filter on Value</vt:lpstr>
      <vt:lpstr>RDDs Join Example </vt:lpstr>
      <vt:lpstr>RDD Actions</vt:lpstr>
      <vt:lpstr> Sorting Data </vt:lpstr>
      <vt:lpstr>RDDs Actions</vt:lpstr>
      <vt:lpstr>Pair RDDs Actions</vt:lpstr>
      <vt:lpstr>RDD Lab</vt:lpstr>
      <vt:lpstr>More Reading</vt:lpstr>
      <vt:lpstr>Questions</vt:lpstr>
      <vt:lpstr>Homework</vt:lpstr>
      <vt:lpstr>Project Proposal</vt:lpstr>
    </vt:vector>
  </TitlesOfParts>
  <Company>UMBC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Jim Lord</dc:creator>
  <cp:lastModifiedBy>Andrew Enkeboll</cp:lastModifiedBy>
  <cp:revision>230</cp:revision>
  <cp:lastPrinted>2022-02-25T00:10:01Z</cp:lastPrinted>
  <dcterms:created xsi:type="dcterms:W3CDTF">2014-05-05T14:25:42Z</dcterms:created>
  <dcterms:modified xsi:type="dcterms:W3CDTF">2022-02-25T04:07:14Z</dcterms:modified>
</cp:coreProperties>
</file>